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6"/>
  </p:notesMasterIdLst>
  <p:sldIdLst>
    <p:sldId id="548" r:id="rId2"/>
    <p:sldId id="547" r:id="rId3"/>
    <p:sldId id="550" r:id="rId4"/>
    <p:sldId id="551" r:id="rId5"/>
    <p:sldId id="554" r:id="rId6"/>
    <p:sldId id="552" r:id="rId7"/>
    <p:sldId id="750" r:id="rId8"/>
    <p:sldId id="758" r:id="rId9"/>
    <p:sldId id="759" r:id="rId10"/>
    <p:sldId id="765" r:id="rId11"/>
    <p:sldId id="751" r:id="rId12"/>
    <p:sldId id="761" r:id="rId13"/>
    <p:sldId id="784" r:id="rId14"/>
    <p:sldId id="625" r:id="rId15"/>
    <p:sldId id="762" r:id="rId16"/>
    <p:sldId id="752" r:id="rId17"/>
    <p:sldId id="749" r:id="rId18"/>
    <p:sldId id="680" r:id="rId19"/>
    <p:sldId id="842" r:id="rId20"/>
    <p:sldId id="763" r:id="rId21"/>
    <p:sldId id="775" r:id="rId22"/>
    <p:sldId id="843" r:id="rId23"/>
    <p:sldId id="844" r:id="rId24"/>
    <p:sldId id="555" r:id="rId25"/>
    <p:sldId id="746" r:id="rId26"/>
    <p:sldId id="571" r:id="rId27"/>
    <p:sldId id="264" r:id="rId28"/>
    <p:sldId id="766" r:id="rId29"/>
    <p:sldId id="769" r:id="rId30"/>
    <p:sldId id="767" r:id="rId31"/>
    <p:sldId id="768" r:id="rId32"/>
    <p:sldId id="770" r:id="rId33"/>
    <p:sldId id="561" r:id="rId34"/>
    <p:sldId id="566" r:id="rId35"/>
    <p:sldId id="655" r:id="rId36"/>
    <p:sldId id="785" r:id="rId37"/>
    <p:sldId id="790" r:id="rId38"/>
    <p:sldId id="792" r:id="rId39"/>
    <p:sldId id="793" r:id="rId40"/>
    <p:sldId id="794" r:id="rId41"/>
    <p:sldId id="795" r:id="rId42"/>
    <p:sldId id="839" r:id="rId43"/>
    <p:sldId id="799" r:id="rId44"/>
    <p:sldId id="800" r:id="rId45"/>
    <p:sldId id="803" r:id="rId46"/>
    <p:sldId id="809" r:id="rId47"/>
    <p:sldId id="791" r:id="rId48"/>
    <p:sldId id="810" r:id="rId49"/>
    <p:sldId id="812" r:id="rId50"/>
    <p:sldId id="813" r:id="rId51"/>
    <p:sldId id="821" r:id="rId52"/>
    <p:sldId id="814" r:id="rId53"/>
    <p:sldId id="840" r:id="rId54"/>
    <p:sldId id="815" r:id="rId55"/>
    <p:sldId id="822" r:id="rId56"/>
    <p:sldId id="823" r:id="rId57"/>
    <p:sldId id="824" r:id="rId58"/>
    <p:sldId id="825" r:id="rId59"/>
    <p:sldId id="826" r:id="rId60"/>
    <p:sldId id="827" r:id="rId61"/>
    <p:sldId id="828" r:id="rId62"/>
    <p:sldId id="829" r:id="rId63"/>
    <p:sldId id="832" r:id="rId64"/>
    <p:sldId id="833" r:id="rId65"/>
    <p:sldId id="834" r:id="rId66"/>
    <p:sldId id="838" r:id="rId67"/>
    <p:sldId id="841" r:id="rId68"/>
    <p:sldId id="772" r:id="rId69"/>
    <p:sldId id="258" r:id="rId70"/>
    <p:sldId id="777" r:id="rId71"/>
    <p:sldId id="779" r:id="rId72"/>
    <p:sldId id="781" r:id="rId73"/>
    <p:sldId id="782" r:id="rId74"/>
    <p:sldId id="78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79"/>
    <p:restoredTop sz="97783"/>
  </p:normalViewPr>
  <p:slideViewPr>
    <p:cSldViewPr snapToGrid="0">
      <p:cViewPr>
        <p:scale>
          <a:sx n="173" d="100"/>
          <a:sy n="173" d="100"/>
        </p:scale>
        <p:origin x="1288" y="10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0A846-5055-BA4B-9D00-DF1ABEB4394C}" type="datetimeFigureOut">
              <a:rPr lang="en-US" smtClean="0"/>
              <a:t>2/17/23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18609-9148-ED42-B490-262A6B6C8CD4}" type="slidenum">
              <a:rPr lang="en-US" smtClean="0"/>
              <a:t>‹#›</a:t>
            </a:fld>
            <a:endParaRPr lang="en-US"/>
          </a:p>
        </p:txBody>
      </p:sp>
    </p:spTree>
    <p:extLst>
      <p:ext uri="{BB962C8B-B14F-4D97-AF65-F5344CB8AC3E}">
        <p14:creationId xmlns:p14="http://schemas.microsoft.com/office/powerpoint/2010/main" val="426143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2</a:t>
            </a:fld>
            <a:endParaRPr lang="en-US"/>
          </a:p>
        </p:txBody>
      </p:sp>
    </p:spTree>
    <p:extLst>
      <p:ext uri="{BB962C8B-B14F-4D97-AF65-F5344CB8AC3E}">
        <p14:creationId xmlns:p14="http://schemas.microsoft.com/office/powerpoint/2010/main" val="88668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24</a:t>
            </a:fld>
            <a:endParaRPr lang="en-US"/>
          </a:p>
        </p:txBody>
      </p:sp>
    </p:spTree>
    <p:extLst>
      <p:ext uri="{BB962C8B-B14F-4D97-AF65-F5344CB8AC3E}">
        <p14:creationId xmlns:p14="http://schemas.microsoft.com/office/powerpoint/2010/main" val="4003887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25</a:t>
            </a:fld>
            <a:endParaRPr lang="en-US"/>
          </a:p>
        </p:txBody>
      </p:sp>
    </p:spTree>
    <p:extLst>
      <p:ext uri="{BB962C8B-B14F-4D97-AF65-F5344CB8AC3E}">
        <p14:creationId xmlns:p14="http://schemas.microsoft.com/office/powerpoint/2010/main" val="327873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quantified carbon costs to acquire nitrogen as a function of root carbon biomass and whole-plant nitrogen biomass. </a:t>
            </a:r>
          </a:p>
          <a:p>
            <a:endParaRPr lang="en-US" dirty="0"/>
          </a:p>
          <a:p>
            <a:r>
              <a:rPr lang="en-US" dirty="0"/>
              <a:t>There are several limitations associated with this metric that I unfortunately do not have time to get into here. If you want more information about this metric, I’ve linked a QR code at the end of this talk to our recently accepted manuscript on this work.</a:t>
            </a:r>
          </a:p>
        </p:txBody>
      </p:sp>
      <p:sp>
        <p:nvSpPr>
          <p:cNvPr id="4" name="Slide Number Placeholder 3"/>
          <p:cNvSpPr>
            <a:spLocks noGrp="1"/>
          </p:cNvSpPr>
          <p:nvPr>
            <p:ph type="sldNum" sz="quarter" idx="5"/>
          </p:nvPr>
        </p:nvSpPr>
        <p:spPr/>
        <p:txBody>
          <a:bodyPr/>
          <a:lstStyle/>
          <a:p>
            <a:fld id="{306ACC5A-C07E-EE47-AB07-8E8D8EB2A8C1}" type="slidenum">
              <a:rPr lang="en-US" smtClean="0"/>
              <a:t>26</a:t>
            </a:fld>
            <a:endParaRPr lang="en-US"/>
          </a:p>
        </p:txBody>
      </p:sp>
    </p:spTree>
    <p:extLst>
      <p:ext uri="{BB962C8B-B14F-4D97-AF65-F5344CB8AC3E}">
        <p14:creationId xmlns:p14="http://schemas.microsoft.com/office/powerpoint/2010/main" val="3433636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test the following hypotheses</a:t>
            </a:r>
          </a:p>
          <a:p>
            <a:endParaRPr lang="en-US" dirty="0"/>
          </a:p>
          <a:p>
            <a:r>
              <a:rPr lang="en-US" dirty="0"/>
              <a:t>Light availability would impact carbon costs to acquire nitrogen similarly in both species. </a:t>
            </a:r>
          </a:p>
          <a:p>
            <a:endParaRPr lang="en-US" dirty="0"/>
          </a:p>
          <a:p>
            <a:r>
              <a:rPr lang="en-US" dirty="0"/>
              <a:t>This would likely be indexed by a larger increase in root carbon biomass than whole plant nitrogen biomass due to the short temporal scale of this study</a:t>
            </a:r>
          </a:p>
          <a:p>
            <a:endParaRPr lang="en-US" dirty="0"/>
          </a:p>
          <a:p>
            <a:r>
              <a:rPr lang="en-US" dirty="0"/>
              <a:t>However, we expected that nitrogen availability would impact carbon costs to acquire nitrogen differently between species</a:t>
            </a:r>
          </a:p>
          <a:p>
            <a:endParaRPr lang="en-US" dirty="0"/>
          </a:p>
          <a:p>
            <a:r>
              <a:rPr lang="en-US" dirty="0"/>
              <a:t>We expected that carbon costs to acquire nitrogen would decrease with increasing soil nitrogen fertilization in G. hirsutum due to an increase in per-root nitrogen uptake</a:t>
            </a:r>
          </a:p>
          <a:p>
            <a:endParaRPr lang="en-US" dirty="0"/>
          </a:p>
          <a:p>
            <a:r>
              <a:rPr lang="en-US" dirty="0"/>
              <a:t>However, we expected that these carbon costs would not change with soil nitrogen fertilization in G. max. This is because G. max would acquire most of its nitrogen from nitrogen fixation and independent of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27</a:t>
            </a:fld>
            <a:endParaRPr lang="en-US"/>
          </a:p>
        </p:txBody>
      </p:sp>
    </p:spTree>
    <p:extLst>
      <p:ext uri="{BB962C8B-B14F-4D97-AF65-F5344CB8AC3E}">
        <p14:creationId xmlns:p14="http://schemas.microsoft.com/office/powerpoint/2010/main" val="196588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32</a:t>
            </a:fld>
            <a:endParaRPr lang="en-US"/>
          </a:p>
        </p:txBody>
      </p:sp>
    </p:spTree>
    <p:extLst>
      <p:ext uri="{BB962C8B-B14F-4D97-AF65-F5344CB8AC3E}">
        <p14:creationId xmlns:p14="http://schemas.microsoft.com/office/powerpoint/2010/main" val="2732114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33</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34</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both leaf and whole plant traits for 6-10 individuals in each plot at each site</a:t>
            </a:r>
          </a:p>
          <a:p>
            <a:endParaRPr lang="en-US" dirty="0"/>
          </a:p>
          <a:p>
            <a:r>
              <a:rPr lang="en-US" dirty="0"/>
              <a:t>We extracted net photosynthesis rate at 400 ppm CO2 and estimated Rubisco carboxylation and RuBP regeneration rates using equations from Farquhar et al. (1980).</a:t>
            </a:r>
          </a:p>
          <a:p>
            <a:endParaRPr lang="en-US" dirty="0"/>
          </a:p>
          <a:p>
            <a:r>
              <a:rPr lang="en-US" dirty="0"/>
              <a:t>We also quantified leaf nitrogen per unit leaf area as leaf nitrogen content divided by specific leaf area. </a:t>
            </a:r>
          </a:p>
          <a:p>
            <a:endParaRPr lang="en-US" dirty="0"/>
          </a:p>
          <a:p>
            <a:r>
              <a:rPr lang="en-US" dirty="0"/>
              <a:t>We then calculated photosynthetic nitrogen use efficiency using leaf nitrogen per leaf area and net photosynthesis</a:t>
            </a:r>
          </a:p>
          <a:p>
            <a:endParaRPr lang="en-US" dirty="0"/>
          </a:p>
          <a:p>
            <a:r>
              <a:rPr lang="en-US" dirty="0"/>
              <a:t>Finally, we measured water-use efficiency using photosynthetic and stomatal conductance data extracted from each carbon dioxide response curve </a:t>
            </a:r>
          </a:p>
          <a:p>
            <a:endParaRPr lang="en-US" dirty="0"/>
          </a:p>
          <a:p>
            <a:r>
              <a:rPr lang="en-US" dirty="0"/>
              <a:t>At the whole plant level, we measured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35</a:t>
            </a:fld>
            <a:endParaRPr lang="en-US"/>
          </a:p>
        </p:txBody>
      </p:sp>
    </p:spTree>
    <p:extLst>
      <p:ext uri="{BB962C8B-B14F-4D97-AF65-F5344CB8AC3E}">
        <p14:creationId xmlns:p14="http://schemas.microsoft.com/office/powerpoint/2010/main" val="2751824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36</a:t>
            </a:fld>
            <a:endParaRPr lang="en-US"/>
          </a:p>
        </p:txBody>
      </p:sp>
    </p:spTree>
    <p:extLst>
      <p:ext uri="{BB962C8B-B14F-4D97-AF65-F5344CB8AC3E}">
        <p14:creationId xmlns:p14="http://schemas.microsoft.com/office/powerpoint/2010/main" val="577654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68</a:t>
            </a:fld>
            <a:endParaRPr lang="en-US"/>
          </a:p>
        </p:txBody>
      </p:sp>
    </p:spTree>
    <p:extLst>
      <p:ext uri="{BB962C8B-B14F-4D97-AF65-F5344CB8AC3E}">
        <p14:creationId xmlns:p14="http://schemas.microsoft.com/office/powerpoint/2010/main" val="93303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3918964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918609-9148-ED42-B490-262A6B6C8CD4}" type="slidenum">
              <a:rPr lang="en-US" smtClean="0"/>
              <a:t>71</a:t>
            </a:fld>
            <a:endParaRPr lang="en-US"/>
          </a:p>
        </p:txBody>
      </p:sp>
    </p:spTree>
    <p:extLst>
      <p:ext uri="{BB962C8B-B14F-4D97-AF65-F5344CB8AC3E}">
        <p14:creationId xmlns:p14="http://schemas.microsoft.com/office/powerpoint/2010/main" val="1765415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9</a:t>
            </a:fld>
            <a:endParaRPr lang="en-US"/>
          </a:p>
        </p:txBody>
      </p:sp>
    </p:spTree>
    <p:extLst>
      <p:ext uri="{BB962C8B-B14F-4D97-AF65-F5344CB8AC3E}">
        <p14:creationId xmlns:p14="http://schemas.microsoft.com/office/powerpoint/2010/main" val="3759013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10</a:t>
            </a:fld>
            <a:endParaRPr lang="en-US"/>
          </a:p>
        </p:txBody>
      </p:sp>
    </p:spTree>
    <p:extLst>
      <p:ext uri="{BB962C8B-B14F-4D97-AF65-F5344CB8AC3E}">
        <p14:creationId xmlns:p14="http://schemas.microsoft.com/office/powerpoint/2010/main" val="106643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13</a:t>
            </a:fld>
            <a:endParaRPr lang="en-US"/>
          </a:p>
        </p:txBody>
      </p:sp>
    </p:spTree>
    <p:extLst>
      <p:ext uri="{BB962C8B-B14F-4D97-AF65-F5344CB8AC3E}">
        <p14:creationId xmlns:p14="http://schemas.microsoft.com/office/powerpoint/2010/main" val="90659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calls the use of these relationships in terrestrial biosphere models into question</a:t>
            </a:r>
          </a:p>
        </p:txBody>
      </p:sp>
      <p:sp>
        <p:nvSpPr>
          <p:cNvPr id="4" name="Slide Number Placeholder 3"/>
          <p:cNvSpPr>
            <a:spLocks noGrp="1"/>
          </p:cNvSpPr>
          <p:nvPr>
            <p:ph type="sldNum" sz="quarter" idx="5"/>
          </p:nvPr>
        </p:nvSpPr>
        <p:spPr/>
        <p:txBody>
          <a:bodyPr/>
          <a:lstStyle/>
          <a:p>
            <a:fld id="{10BF0530-8FFA-B64C-9A1A-E1928636B235}" type="slidenum">
              <a:rPr lang="en-US" smtClean="0"/>
              <a:t>14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17</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18</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19</a:t>
            </a:fld>
            <a:endParaRPr lang="en-US"/>
          </a:p>
        </p:txBody>
      </p:sp>
    </p:spTree>
    <p:extLst>
      <p:ext uri="{BB962C8B-B14F-4D97-AF65-F5344CB8AC3E}">
        <p14:creationId xmlns:p14="http://schemas.microsoft.com/office/powerpoint/2010/main" val="796660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6647-25EF-60CC-A1E7-C8E32FFEAD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F2547A-2BD8-802D-8252-70F2276947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8A39B4-F9BD-DC16-3295-54376BB8BE1D}"/>
              </a:ext>
            </a:extLst>
          </p:cNvPr>
          <p:cNvSpPr>
            <a:spLocks noGrp="1"/>
          </p:cNvSpPr>
          <p:nvPr>
            <p:ph type="dt" sz="half" idx="10"/>
          </p:nvPr>
        </p:nvSpPr>
        <p:spPr/>
        <p:txBody>
          <a:bodyPr/>
          <a:lstStyle/>
          <a:p>
            <a:fld id="{5095158A-9FEB-694C-BF5F-0CE3CF717862}" type="datetime1">
              <a:rPr lang="en-US" smtClean="0"/>
              <a:t>2/17/23</a:t>
            </a:fld>
            <a:endParaRPr lang="en-US"/>
          </a:p>
        </p:txBody>
      </p:sp>
      <p:sp>
        <p:nvSpPr>
          <p:cNvPr id="5" name="Footer Placeholder 4">
            <a:extLst>
              <a:ext uri="{FF2B5EF4-FFF2-40B4-BE49-F238E27FC236}">
                <a16:creationId xmlns:a16="http://schemas.microsoft.com/office/drawing/2014/main" id="{5B146F2E-E221-2F51-091B-030F7DCB1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76B3C-7443-9961-BF04-A5AFB0034DDA}"/>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388416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50687-5DA4-926D-0939-B659B44C1C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953DE7-CA0B-2201-C256-4C9738519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970598-7DE3-15EE-7E10-607219DFCFA1}"/>
              </a:ext>
            </a:extLst>
          </p:cNvPr>
          <p:cNvSpPr>
            <a:spLocks noGrp="1"/>
          </p:cNvSpPr>
          <p:nvPr>
            <p:ph type="dt" sz="half" idx="10"/>
          </p:nvPr>
        </p:nvSpPr>
        <p:spPr/>
        <p:txBody>
          <a:bodyPr/>
          <a:lstStyle/>
          <a:p>
            <a:fld id="{AC905452-E7A5-7F4C-9703-A531463CC9B2}" type="datetime1">
              <a:rPr lang="en-US" smtClean="0"/>
              <a:t>2/17/23</a:t>
            </a:fld>
            <a:endParaRPr lang="en-US"/>
          </a:p>
        </p:txBody>
      </p:sp>
      <p:sp>
        <p:nvSpPr>
          <p:cNvPr id="5" name="Footer Placeholder 4">
            <a:extLst>
              <a:ext uri="{FF2B5EF4-FFF2-40B4-BE49-F238E27FC236}">
                <a16:creationId xmlns:a16="http://schemas.microsoft.com/office/drawing/2014/main" id="{1E0B48E6-492D-7FB7-E402-4146C9AD8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B4565-A6A3-14F4-BF09-57C2A087C96C}"/>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548773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FB34C-4DC0-D606-5F06-26C3819F64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0059CB-0FDD-6DB6-0DEC-9E58EBC1C4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1D2CB-9077-9EB6-2CD3-70A40A28BE6E}"/>
              </a:ext>
            </a:extLst>
          </p:cNvPr>
          <p:cNvSpPr>
            <a:spLocks noGrp="1"/>
          </p:cNvSpPr>
          <p:nvPr>
            <p:ph type="dt" sz="half" idx="10"/>
          </p:nvPr>
        </p:nvSpPr>
        <p:spPr/>
        <p:txBody>
          <a:bodyPr/>
          <a:lstStyle/>
          <a:p>
            <a:fld id="{06CA864E-BBB4-7441-A7EC-50478FE25772}" type="datetime1">
              <a:rPr lang="en-US" smtClean="0"/>
              <a:t>2/17/23</a:t>
            </a:fld>
            <a:endParaRPr lang="en-US"/>
          </a:p>
        </p:txBody>
      </p:sp>
      <p:sp>
        <p:nvSpPr>
          <p:cNvPr id="5" name="Footer Placeholder 4">
            <a:extLst>
              <a:ext uri="{FF2B5EF4-FFF2-40B4-BE49-F238E27FC236}">
                <a16:creationId xmlns:a16="http://schemas.microsoft.com/office/drawing/2014/main" id="{D1525A6A-5D07-6349-984F-D1ED0055A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42CBC-87FC-E03E-DA59-254B81977020}"/>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1230142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8776-69E2-BC74-7C5D-8196A04CF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E2191E-BE4B-345D-830B-5EB232CF4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92977C-3BA9-EF07-4D3D-4FC6A1AE7B22}"/>
              </a:ext>
            </a:extLst>
          </p:cNvPr>
          <p:cNvSpPr>
            <a:spLocks noGrp="1"/>
          </p:cNvSpPr>
          <p:nvPr>
            <p:ph type="dt" sz="half" idx="10"/>
          </p:nvPr>
        </p:nvSpPr>
        <p:spPr/>
        <p:txBody>
          <a:bodyPr/>
          <a:lstStyle/>
          <a:p>
            <a:fld id="{18798201-0F92-8246-9165-6164034723CA}" type="datetime1">
              <a:rPr lang="en-US" smtClean="0"/>
              <a:t>2/17/23</a:t>
            </a:fld>
            <a:endParaRPr lang="en-US"/>
          </a:p>
        </p:txBody>
      </p:sp>
      <p:sp>
        <p:nvSpPr>
          <p:cNvPr id="5" name="Footer Placeholder 4">
            <a:extLst>
              <a:ext uri="{FF2B5EF4-FFF2-40B4-BE49-F238E27FC236}">
                <a16:creationId xmlns:a16="http://schemas.microsoft.com/office/drawing/2014/main" id="{8D952DB3-3E9A-38B3-6BC8-1E7343167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86540-713D-BBBC-7C07-DB10E726AD0B}"/>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22159874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BA64-5C90-E04F-D8B7-61F982852D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08D19D-68A5-B83D-78E3-BA457789D8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2DC32D-B151-01E3-7BB8-440C3ACD83DB}"/>
              </a:ext>
            </a:extLst>
          </p:cNvPr>
          <p:cNvSpPr>
            <a:spLocks noGrp="1"/>
          </p:cNvSpPr>
          <p:nvPr>
            <p:ph type="dt" sz="half" idx="10"/>
          </p:nvPr>
        </p:nvSpPr>
        <p:spPr/>
        <p:txBody>
          <a:bodyPr/>
          <a:lstStyle/>
          <a:p>
            <a:fld id="{B811A59E-F432-724A-AC52-39264D384454}" type="datetime1">
              <a:rPr lang="en-US" smtClean="0"/>
              <a:t>2/17/23</a:t>
            </a:fld>
            <a:endParaRPr lang="en-US"/>
          </a:p>
        </p:txBody>
      </p:sp>
      <p:sp>
        <p:nvSpPr>
          <p:cNvPr id="5" name="Footer Placeholder 4">
            <a:extLst>
              <a:ext uri="{FF2B5EF4-FFF2-40B4-BE49-F238E27FC236}">
                <a16:creationId xmlns:a16="http://schemas.microsoft.com/office/drawing/2014/main" id="{65932EB5-CD44-9E1F-B5D4-F99060E7FB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9A779-9D8B-F26E-20E0-5569C3C3402A}"/>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2417708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20AA-B606-3047-2DEB-E846911E30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71853E-7FB2-458C-A108-F11BD0833A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ADAE9D-B9D4-FE66-5EB6-BC77647FF5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97B76A-7C10-C0DA-CDAB-1293F6385199}"/>
              </a:ext>
            </a:extLst>
          </p:cNvPr>
          <p:cNvSpPr>
            <a:spLocks noGrp="1"/>
          </p:cNvSpPr>
          <p:nvPr>
            <p:ph type="dt" sz="half" idx="10"/>
          </p:nvPr>
        </p:nvSpPr>
        <p:spPr/>
        <p:txBody>
          <a:bodyPr/>
          <a:lstStyle/>
          <a:p>
            <a:fld id="{20B61673-0B9D-3B41-AFC9-74DCFEE80FC7}" type="datetime1">
              <a:rPr lang="en-US" smtClean="0"/>
              <a:t>2/17/23</a:t>
            </a:fld>
            <a:endParaRPr lang="en-US"/>
          </a:p>
        </p:txBody>
      </p:sp>
      <p:sp>
        <p:nvSpPr>
          <p:cNvPr id="6" name="Footer Placeholder 5">
            <a:extLst>
              <a:ext uri="{FF2B5EF4-FFF2-40B4-BE49-F238E27FC236}">
                <a16:creationId xmlns:a16="http://schemas.microsoft.com/office/drawing/2014/main" id="{8BBBF1C4-572B-7DD4-A95C-E2B24B70E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FCCD6-7090-A1C2-C356-B520D1898CA6}"/>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1891742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E7CA-BEE3-94CA-5DA4-86F4F24A7B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8FAFA-9724-664A-4764-AF1AE190DD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C7BE45-2FFD-8AE2-274C-CDF2FBA5C4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BDB8F9-63DD-C066-EA99-4478C7B376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C464D4-CB09-4224-9DF0-603A90A18D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E71C41-F908-6E93-0ABA-2C5F04BBC41C}"/>
              </a:ext>
            </a:extLst>
          </p:cNvPr>
          <p:cNvSpPr>
            <a:spLocks noGrp="1"/>
          </p:cNvSpPr>
          <p:nvPr>
            <p:ph type="dt" sz="half" idx="10"/>
          </p:nvPr>
        </p:nvSpPr>
        <p:spPr/>
        <p:txBody>
          <a:bodyPr/>
          <a:lstStyle/>
          <a:p>
            <a:fld id="{C04A2244-4119-5549-99C1-2F488AFE2CF9}" type="datetime1">
              <a:rPr lang="en-US" smtClean="0"/>
              <a:t>2/17/23</a:t>
            </a:fld>
            <a:endParaRPr lang="en-US"/>
          </a:p>
        </p:txBody>
      </p:sp>
      <p:sp>
        <p:nvSpPr>
          <p:cNvPr id="8" name="Footer Placeholder 7">
            <a:extLst>
              <a:ext uri="{FF2B5EF4-FFF2-40B4-BE49-F238E27FC236}">
                <a16:creationId xmlns:a16="http://schemas.microsoft.com/office/drawing/2014/main" id="{14D513B5-03E0-F43B-4477-8D8B9A7FFE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A9E6E3-072A-C64A-077B-F1942D361113}"/>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2807456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1D22-B748-25AA-66E0-AE27870677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6C9F0A-C5CB-0F15-8A23-1DAE09214C52}"/>
              </a:ext>
            </a:extLst>
          </p:cNvPr>
          <p:cNvSpPr>
            <a:spLocks noGrp="1"/>
          </p:cNvSpPr>
          <p:nvPr>
            <p:ph type="dt" sz="half" idx="10"/>
          </p:nvPr>
        </p:nvSpPr>
        <p:spPr/>
        <p:txBody>
          <a:bodyPr/>
          <a:lstStyle/>
          <a:p>
            <a:fld id="{E74AC158-2A25-CC4C-BA0F-3A44AA7FAB37}" type="datetime1">
              <a:rPr lang="en-US" smtClean="0"/>
              <a:t>2/17/23</a:t>
            </a:fld>
            <a:endParaRPr lang="en-US"/>
          </a:p>
        </p:txBody>
      </p:sp>
      <p:sp>
        <p:nvSpPr>
          <p:cNvPr id="4" name="Footer Placeholder 3">
            <a:extLst>
              <a:ext uri="{FF2B5EF4-FFF2-40B4-BE49-F238E27FC236}">
                <a16:creationId xmlns:a16="http://schemas.microsoft.com/office/drawing/2014/main" id="{299FEED1-8258-0D7D-73AF-85D10FE7BD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8ACFC-5B0A-0CE7-72F5-EE3007A85275}"/>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959989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1F36AE-B906-7AB0-16ED-9D8DB743D927}"/>
              </a:ext>
            </a:extLst>
          </p:cNvPr>
          <p:cNvSpPr>
            <a:spLocks noGrp="1"/>
          </p:cNvSpPr>
          <p:nvPr>
            <p:ph type="dt" sz="half" idx="10"/>
          </p:nvPr>
        </p:nvSpPr>
        <p:spPr/>
        <p:txBody>
          <a:bodyPr/>
          <a:lstStyle/>
          <a:p>
            <a:fld id="{EB36A6BA-6319-2346-BB4E-2CF3E6C1C1DA}" type="datetime1">
              <a:rPr lang="en-US" smtClean="0"/>
              <a:t>2/17/23</a:t>
            </a:fld>
            <a:endParaRPr lang="en-US"/>
          </a:p>
        </p:txBody>
      </p:sp>
      <p:sp>
        <p:nvSpPr>
          <p:cNvPr id="3" name="Footer Placeholder 2">
            <a:extLst>
              <a:ext uri="{FF2B5EF4-FFF2-40B4-BE49-F238E27FC236}">
                <a16:creationId xmlns:a16="http://schemas.microsoft.com/office/drawing/2014/main" id="{EEBAC890-AE5A-0C85-B499-8D785590B8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62C2B8-A06F-8829-4A55-2A30129BC780}"/>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1789240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0758-698B-496D-F766-100DBC900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BC30DC-8307-0749-1447-3943B55ACF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7DE97-B661-32F7-5579-8456B180C3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77F45-022C-F8CB-9FDA-09970D327588}"/>
              </a:ext>
            </a:extLst>
          </p:cNvPr>
          <p:cNvSpPr>
            <a:spLocks noGrp="1"/>
          </p:cNvSpPr>
          <p:nvPr>
            <p:ph type="dt" sz="half" idx="10"/>
          </p:nvPr>
        </p:nvSpPr>
        <p:spPr/>
        <p:txBody>
          <a:bodyPr/>
          <a:lstStyle/>
          <a:p>
            <a:fld id="{D1669FD3-CA8D-A34A-B028-43DAD1549F42}" type="datetime1">
              <a:rPr lang="en-US" smtClean="0"/>
              <a:t>2/17/23</a:t>
            </a:fld>
            <a:endParaRPr lang="en-US"/>
          </a:p>
        </p:txBody>
      </p:sp>
      <p:sp>
        <p:nvSpPr>
          <p:cNvPr id="6" name="Footer Placeholder 5">
            <a:extLst>
              <a:ext uri="{FF2B5EF4-FFF2-40B4-BE49-F238E27FC236}">
                <a16:creationId xmlns:a16="http://schemas.microsoft.com/office/drawing/2014/main" id="{DFFD70BD-83B7-01C8-C5FD-8EC0C5B492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EDF8D-C8B7-ADBC-F81E-D32F64D8E29E}"/>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17020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FF31-0B4A-6629-E4FD-DB0B2108B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62E106-3A81-A5FF-C170-9103C31BFF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640781-C9B7-B77D-C188-BE8871F0B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BA712-51D2-CA85-3321-B27587B9516D}"/>
              </a:ext>
            </a:extLst>
          </p:cNvPr>
          <p:cNvSpPr>
            <a:spLocks noGrp="1"/>
          </p:cNvSpPr>
          <p:nvPr>
            <p:ph type="dt" sz="half" idx="10"/>
          </p:nvPr>
        </p:nvSpPr>
        <p:spPr/>
        <p:txBody>
          <a:bodyPr/>
          <a:lstStyle/>
          <a:p>
            <a:fld id="{85695900-8FCF-D14E-9915-A37799F5EE31}" type="datetime1">
              <a:rPr lang="en-US" smtClean="0"/>
              <a:t>2/17/23</a:t>
            </a:fld>
            <a:endParaRPr lang="en-US"/>
          </a:p>
        </p:txBody>
      </p:sp>
      <p:sp>
        <p:nvSpPr>
          <p:cNvPr id="6" name="Footer Placeholder 5">
            <a:extLst>
              <a:ext uri="{FF2B5EF4-FFF2-40B4-BE49-F238E27FC236}">
                <a16:creationId xmlns:a16="http://schemas.microsoft.com/office/drawing/2014/main" id="{16462691-35A4-8489-43AE-E63619293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99738C-024F-8D7A-5007-099EC0130506}"/>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348415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6B1A1E-D86A-4959-4835-BF9B0B542E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56E39E-E566-D1C6-E325-45DC0C1B22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A781A6-1DDA-B2EC-C846-1BA977A59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BBBDC1-D6BD-9E4E-B0B9-D3EC8F3F336C}" type="datetime1">
              <a:rPr lang="en-US" smtClean="0"/>
              <a:t>2/17/23</a:t>
            </a:fld>
            <a:endParaRPr lang="en-US"/>
          </a:p>
        </p:txBody>
      </p:sp>
      <p:sp>
        <p:nvSpPr>
          <p:cNvPr id="5" name="Footer Placeholder 4">
            <a:extLst>
              <a:ext uri="{FF2B5EF4-FFF2-40B4-BE49-F238E27FC236}">
                <a16:creationId xmlns:a16="http://schemas.microsoft.com/office/drawing/2014/main" id="{12CD7EF6-A2D8-60B3-DFE1-1707398164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841D0-2BBB-7858-BB2F-2685CFFCAA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35473-280C-E043-9392-7E81C67433BF}" type="slidenum">
              <a:rPr lang="en-US" smtClean="0"/>
              <a:t>‹#›</a:t>
            </a:fld>
            <a:endParaRPr lang="en-US"/>
          </a:p>
        </p:txBody>
      </p:sp>
    </p:spTree>
    <p:extLst>
      <p:ext uri="{BB962C8B-B14F-4D97-AF65-F5344CB8AC3E}">
        <p14:creationId xmlns:p14="http://schemas.microsoft.com/office/powerpoint/2010/main" val="889130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xastech.zoom.us/j/93966902565?pwd=YVZEc0F6dytNY3B1SlNjM1lDVW1VUT09"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E7AEC3-DCF3-1674-423C-794937922186}"/>
              </a:ext>
            </a:extLst>
          </p:cNvPr>
          <p:cNvSpPr/>
          <p:nvPr/>
        </p:nvSpPr>
        <p:spPr>
          <a:xfrm>
            <a:off x="777542" y="281252"/>
            <a:ext cx="10636913" cy="1938992"/>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Drivers of plant nutrient acquisition and allocation strategies and their</a:t>
            </a:r>
            <a:r>
              <a:rPr lang="en-US" sz="40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influence on plant responses to </a:t>
            </a: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environmental change</a:t>
            </a:r>
          </a:p>
        </p:txBody>
      </p:sp>
      <p:sp>
        <p:nvSpPr>
          <p:cNvPr id="4" name="Rectangle 3">
            <a:extLst>
              <a:ext uri="{FF2B5EF4-FFF2-40B4-BE49-F238E27FC236}">
                <a16:creationId xmlns:a16="http://schemas.microsoft.com/office/drawing/2014/main" id="{C2BA30C5-D137-A32F-A130-E8635777A248}"/>
              </a:ext>
            </a:extLst>
          </p:cNvPr>
          <p:cNvSpPr/>
          <p:nvPr/>
        </p:nvSpPr>
        <p:spPr>
          <a:xfrm>
            <a:off x="777542" y="5138701"/>
            <a:ext cx="3722030" cy="156966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Evan A. Perkowski</a:t>
            </a:r>
          </a:p>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Dissertation Defense</a:t>
            </a:r>
          </a:p>
          <a:p>
            <a:pPr algn="ctr"/>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March 07, 2023, 1pm CT ESB1 Room 120</a:t>
            </a:r>
            <a:endPar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C0AD24C-2487-194F-142A-0AFAD3272311}"/>
              </a:ext>
            </a:extLst>
          </p:cNvPr>
          <p:cNvSpPr/>
          <p:nvPr/>
        </p:nvSpPr>
        <p:spPr>
          <a:xfrm>
            <a:off x="7692430" y="5323366"/>
            <a:ext cx="3721608" cy="1200329"/>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Zoom link:</a:t>
            </a:r>
          </a:p>
          <a:p>
            <a:pPr algn="ctr"/>
            <a:r>
              <a:rPr lang="en-US" sz="1600" dirty="0">
                <a:solidFill>
                  <a:schemeClr val="tx1"/>
                </a:solidFill>
                <a:latin typeface="Arial" panose="020B0604020202020204" pitchFamily="34" charset="0"/>
                <a:cs typeface="Arial" panose="020B0604020202020204" pitchFamily="34" charset="0"/>
                <a:hlinkClick r:id="rId3"/>
              </a:rPr>
              <a:t>https://texastech.zoom.us/j/93966902565?pwd=YVZEc0F6dytNY3B1SlNjM1lDVW1VUT09</a:t>
            </a: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898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which corresponds with increased photosynthesis</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10</a:t>
            </a:fld>
            <a:endParaRPr lang="en-US"/>
          </a:p>
        </p:txBody>
      </p:sp>
      <p:pic>
        <p:nvPicPr>
          <p:cNvPr id="4" name="Picture 3">
            <a:extLst>
              <a:ext uri="{FF2B5EF4-FFF2-40B4-BE49-F238E27FC236}">
                <a16:creationId xmlns:a16="http://schemas.microsoft.com/office/drawing/2014/main" id="{AEF219AD-AD63-BD32-0320-9905DB4D5668}"/>
              </a:ext>
            </a:extLst>
          </p:cNvPr>
          <p:cNvPicPr>
            <a:picLocks noChangeAspect="1"/>
          </p:cNvPicPr>
          <p:nvPr/>
        </p:nvPicPr>
        <p:blipFill>
          <a:blip r:embed="rId3"/>
          <a:stretch>
            <a:fillRect/>
          </a:stretch>
        </p:blipFill>
        <p:spPr>
          <a:xfrm>
            <a:off x="351086" y="2137011"/>
            <a:ext cx="5392994" cy="3583656"/>
          </a:xfrm>
          <a:prstGeom prst="rect">
            <a:avLst/>
          </a:prstGeom>
        </p:spPr>
      </p:pic>
      <p:pic>
        <p:nvPicPr>
          <p:cNvPr id="6" name="Picture 5">
            <a:extLst>
              <a:ext uri="{FF2B5EF4-FFF2-40B4-BE49-F238E27FC236}">
                <a16:creationId xmlns:a16="http://schemas.microsoft.com/office/drawing/2014/main" id="{6AB5C8FC-487C-BF4F-AEBF-0660B45094C4}"/>
              </a:ext>
            </a:extLst>
          </p:cNvPr>
          <p:cNvPicPr>
            <a:picLocks noChangeAspect="1"/>
          </p:cNvPicPr>
          <p:nvPr/>
        </p:nvPicPr>
        <p:blipFill>
          <a:blip r:embed="rId4"/>
          <a:stretch>
            <a:fillRect/>
          </a:stretch>
        </p:blipFill>
        <p:spPr>
          <a:xfrm>
            <a:off x="6149319" y="1503139"/>
            <a:ext cx="4775200" cy="4851400"/>
          </a:xfrm>
          <a:prstGeom prst="rect">
            <a:avLst/>
          </a:prstGeom>
        </p:spPr>
      </p:pic>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sp>
        <p:nvSpPr>
          <p:cNvPr id="5" name="Rectangle 4">
            <a:extLst>
              <a:ext uri="{FF2B5EF4-FFF2-40B4-BE49-F238E27FC236}">
                <a16:creationId xmlns:a16="http://schemas.microsoft.com/office/drawing/2014/main" id="{A34504E5-CBCD-1082-D476-0302F74683C9}"/>
              </a:ext>
            </a:extLst>
          </p:cNvPr>
          <p:cNvSpPr/>
          <p:nvPr/>
        </p:nvSpPr>
        <p:spPr>
          <a:xfrm>
            <a:off x="6657739" y="2826327"/>
            <a:ext cx="4266780" cy="400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0146BE-28F6-523C-343C-9AA9ED1486C1}"/>
              </a:ext>
            </a:extLst>
          </p:cNvPr>
          <p:cNvPicPr>
            <a:picLocks noChangeAspect="1"/>
          </p:cNvPicPr>
          <p:nvPr/>
        </p:nvPicPr>
        <p:blipFill>
          <a:blip r:embed="rId3"/>
          <a:stretch>
            <a:fillRect/>
          </a:stretch>
        </p:blipFill>
        <p:spPr>
          <a:xfrm>
            <a:off x="503486" y="2289411"/>
            <a:ext cx="5392994" cy="3583656"/>
          </a:xfrm>
          <a:prstGeom prst="rect">
            <a:avLst/>
          </a:prstGeom>
        </p:spPr>
      </p:pic>
    </p:spTree>
    <p:extLst>
      <p:ext uri="{BB962C8B-B14F-4D97-AF65-F5344CB8AC3E}">
        <p14:creationId xmlns:p14="http://schemas.microsoft.com/office/powerpoint/2010/main" val="4023947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1A68-5CCE-3EFB-134B-11BAAB6F1E6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Models are beginning to incorporate coupled carbon and nitrogen cycles...</a:t>
            </a:r>
          </a:p>
        </p:txBody>
      </p:sp>
      <p:sp>
        <p:nvSpPr>
          <p:cNvPr id="4" name="Slide Number Placeholder 3">
            <a:extLst>
              <a:ext uri="{FF2B5EF4-FFF2-40B4-BE49-F238E27FC236}">
                <a16:creationId xmlns:a16="http://schemas.microsoft.com/office/drawing/2014/main" id="{98DBB558-879B-0905-AEC7-DD8C281CF8BE}"/>
              </a:ext>
            </a:extLst>
          </p:cNvPr>
          <p:cNvSpPr>
            <a:spLocks noGrp="1"/>
          </p:cNvSpPr>
          <p:nvPr>
            <p:ph type="sldNum" sz="quarter" idx="12"/>
          </p:nvPr>
        </p:nvSpPr>
        <p:spPr/>
        <p:txBody>
          <a:bodyPr/>
          <a:lstStyle/>
          <a:p>
            <a:fld id="{10B35473-280C-E043-9392-7E81C67433BF}" type="slidenum">
              <a:rPr lang="en-US" smtClean="0"/>
              <a:t>11</a:t>
            </a:fld>
            <a:endParaRPr lang="en-US"/>
          </a:p>
        </p:txBody>
      </p:sp>
      <p:pic>
        <p:nvPicPr>
          <p:cNvPr id="5" name="Picture 4">
            <a:extLst>
              <a:ext uri="{FF2B5EF4-FFF2-40B4-BE49-F238E27FC236}">
                <a16:creationId xmlns:a16="http://schemas.microsoft.com/office/drawing/2014/main" id="{FC979E6D-9842-502B-ADD1-15F5EC13D2EE}"/>
              </a:ext>
            </a:extLst>
          </p:cNvPr>
          <p:cNvPicPr>
            <a:picLocks noChangeAspect="1"/>
          </p:cNvPicPr>
          <p:nvPr/>
        </p:nvPicPr>
        <p:blipFill>
          <a:blip r:embed="rId2"/>
          <a:stretch>
            <a:fillRect/>
          </a:stretch>
        </p:blipFill>
        <p:spPr>
          <a:xfrm>
            <a:off x="600477" y="2247041"/>
            <a:ext cx="4925204" cy="3552955"/>
          </a:xfrm>
          <a:prstGeom prst="rect">
            <a:avLst/>
          </a:prstGeom>
        </p:spPr>
      </p:pic>
      <p:sp>
        <p:nvSpPr>
          <p:cNvPr id="6" name="TextBox 5">
            <a:extLst>
              <a:ext uri="{FF2B5EF4-FFF2-40B4-BE49-F238E27FC236}">
                <a16:creationId xmlns:a16="http://schemas.microsoft.com/office/drawing/2014/main" id="{CE2267F9-E517-CA38-86B0-71329B282ED0}"/>
              </a:ext>
            </a:extLst>
          </p:cNvPr>
          <p:cNvSpPr txBox="1"/>
          <p:nvPr/>
        </p:nvSpPr>
        <p:spPr>
          <a:xfrm>
            <a:off x="10687677" y="6582975"/>
            <a:ext cx="1504323" cy="276999"/>
          </a:xfrm>
          <a:prstGeom prst="rect">
            <a:avLst/>
          </a:prstGeom>
          <a:noFill/>
        </p:spPr>
        <p:txBody>
          <a:bodyPr wrap="none" rtlCol="0">
            <a:spAutoFit/>
          </a:bodyPr>
          <a:lstStyle/>
          <a:p>
            <a:r>
              <a:rPr lang="en-US" sz="1200" dirty="0" err="1"/>
              <a:t>Brzostek</a:t>
            </a:r>
            <a:r>
              <a:rPr lang="en-US" sz="1200" dirty="0"/>
              <a:t> et al. (2014)</a:t>
            </a:r>
          </a:p>
        </p:txBody>
      </p:sp>
      <p:pic>
        <p:nvPicPr>
          <p:cNvPr id="7" name="Picture 6">
            <a:extLst>
              <a:ext uri="{FF2B5EF4-FFF2-40B4-BE49-F238E27FC236}">
                <a16:creationId xmlns:a16="http://schemas.microsoft.com/office/drawing/2014/main" id="{77FD26D3-4870-0B06-23C8-3F9B6117FD3E}"/>
              </a:ext>
            </a:extLst>
          </p:cNvPr>
          <p:cNvPicPr>
            <a:picLocks noChangeAspect="1"/>
          </p:cNvPicPr>
          <p:nvPr/>
        </p:nvPicPr>
        <p:blipFill rotWithShape="1">
          <a:blip r:embed="rId3"/>
          <a:srcRect t="519"/>
          <a:stretch/>
        </p:blipFill>
        <p:spPr>
          <a:xfrm>
            <a:off x="6291251" y="1819345"/>
            <a:ext cx="5148587" cy="2090862"/>
          </a:xfrm>
          <a:prstGeom prst="rect">
            <a:avLst/>
          </a:prstGeom>
        </p:spPr>
      </p:pic>
      <p:pic>
        <p:nvPicPr>
          <p:cNvPr id="8" name="Picture 7">
            <a:extLst>
              <a:ext uri="{FF2B5EF4-FFF2-40B4-BE49-F238E27FC236}">
                <a16:creationId xmlns:a16="http://schemas.microsoft.com/office/drawing/2014/main" id="{561B10DE-39B9-48CA-E3F8-62D6096D904D}"/>
              </a:ext>
            </a:extLst>
          </p:cNvPr>
          <p:cNvPicPr>
            <a:picLocks noChangeAspect="1"/>
          </p:cNvPicPr>
          <p:nvPr/>
        </p:nvPicPr>
        <p:blipFill>
          <a:blip r:embed="rId4"/>
          <a:stretch>
            <a:fillRect/>
          </a:stretch>
        </p:blipFill>
        <p:spPr>
          <a:xfrm>
            <a:off x="6291251" y="4129989"/>
            <a:ext cx="4990368" cy="2006578"/>
          </a:xfrm>
          <a:prstGeom prst="rect">
            <a:avLst/>
          </a:prstGeom>
        </p:spPr>
      </p:pic>
    </p:spTree>
    <p:extLst>
      <p:ext uri="{BB962C8B-B14F-4D97-AF65-F5344CB8AC3E}">
        <p14:creationId xmlns:p14="http://schemas.microsoft.com/office/powerpoint/2010/main" val="91626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4F83-E718-6161-1BBA-A6C79AE0E081}"/>
              </a:ext>
            </a:extLst>
          </p:cNvPr>
          <p:cNvSpPr>
            <a:spLocks noGrp="1"/>
          </p:cNvSpPr>
          <p:nvPr>
            <p:ph type="title"/>
          </p:nvPr>
        </p:nvSpPr>
        <p:spPr/>
        <p:txBody>
          <a:bodyPr>
            <a:normAutofit fontScale="90000"/>
          </a:bodyPr>
          <a:lstStyle/>
          <a:p>
            <a:r>
              <a:rPr lang="en-US" dirty="0"/>
              <a:t>… which means that leaf photosynthesis can be indirectly predicted through changes in soil nitrogen availability</a:t>
            </a:r>
          </a:p>
        </p:txBody>
      </p:sp>
      <p:sp>
        <p:nvSpPr>
          <p:cNvPr id="4" name="Slide Number Placeholder 3">
            <a:extLst>
              <a:ext uri="{FF2B5EF4-FFF2-40B4-BE49-F238E27FC236}">
                <a16:creationId xmlns:a16="http://schemas.microsoft.com/office/drawing/2014/main" id="{74F9735F-57F8-EB24-636B-C1DD134EA552}"/>
              </a:ext>
            </a:extLst>
          </p:cNvPr>
          <p:cNvSpPr>
            <a:spLocks noGrp="1"/>
          </p:cNvSpPr>
          <p:nvPr>
            <p:ph type="sldNum" sz="quarter" idx="12"/>
          </p:nvPr>
        </p:nvSpPr>
        <p:spPr/>
        <p:txBody>
          <a:bodyPr/>
          <a:lstStyle/>
          <a:p>
            <a:fld id="{10B35473-280C-E043-9392-7E81C67433BF}" type="slidenum">
              <a:rPr lang="en-US" smtClean="0"/>
              <a:t>12</a:t>
            </a:fld>
            <a:endParaRPr lang="en-US"/>
          </a:p>
        </p:txBody>
      </p:sp>
      <p:sp>
        <p:nvSpPr>
          <p:cNvPr id="5" name="Rectangle 4">
            <a:extLst>
              <a:ext uri="{FF2B5EF4-FFF2-40B4-BE49-F238E27FC236}">
                <a16:creationId xmlns:a16="http://schemas.microsoft.com/office/drawing/2014/main" id="{17A89EEE-7602-D6BE-259A-79C3FA78FC73}"/>
              </a:ext>
            </a:extLst>
          </p:cNvPr>
          <p:cNvSpPr/>
          <p:nvPr/>
        </p:nvSpPr>
        <p:spPr>
          <a:xfrm>
            <a:off x="1266719" y="3048661"/>
            <a:ext cx="1825733" cy="9748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Soil N</a:t>
            </a:r>
          </a:p>
        </p:txBody>
      </p:sp>
      <p:sp>
        <p:nvSpPr>
          <p:cNvPr id="6" name="Rectangle 5">
            <a:extLst>
              <a:ext uri="{FF2B5EF4-FFF2-40B4-BE49-F238E27FC236}">
                <a16:creationId xmlns:a16="http://schemas.microsoft.com/office/drawing/2014/main" id="{E91E15DD-D406-7667-BAE0-96ED32EEE29A}"/>
              </a:ext>
            </a:extLst>
          </p:cNvPr>
          <p:cNvSpPr/>
          <p:nvPr/>
        </p:nvSpPr>
        <p:spPr>
          <a:xfrm>
            <a:off x="5237965" y="3048660"/>
            <a:ext cx="1825733" cy="9748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Leaf N</a:t>
            </a:r>
          </a:p>
        </p:txBody>
      </p:sp>
      <p:sp>
        <p:nvSpPr>
          <p:cNvPr id="7" name="Rectangle 6">
            <a:extLst>
              <a:ext uri="{FF2B5EF4-FFF2-40B4-BE49-F238E27FC236}">
                <a16:creationId xmlns:a16="http://schemas.microsoft.com/office/drawing/2014/main" id="{E054EEA0-C812-8179-F752-148235191ABA}"/>
              </a:ext>
            </a:extLst>
          </p:cNvPr>
          <p:cNvSpPr/>
          <p:nvPr/>
        </p:nvSpPr>
        <p:spPr>
          <a:xfrm>
            <a:off x="9209211" y="3048660"/>
            <a:ext cx="1825733" cy="9748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Photo-synthesis</a:t>
            </a:r>
          </a:p>
        </p:txBody>
      </p:sp>
      <p:sp>
        <p:nvSpPr>
          <p:cNvPr id="8" name="Down Arrow 7">
            <a:extLst>
              <a:ext uri="{FF2B5EF4-FFF2-40B4-BE49-F238E27FC236}">
                <a16:creationId xmlns:a16="http://schemas.microsoft.com/office/drawing/2014/main" id="{BF1A3F9A-1BE1-8BA5-514E-202500903767}"/>
              </a:ext>
            </a:extLst>
          </p:cNvPr>
          <p:cNvSpPr/>
          <p:nvPr/>
        </p:nvSpPr>
        <p:spPr>
          <a:xfrm rot="16200000">
            <a:off x="3805872" y="3188463"/>
            <a:ext cx="423193" cy="695247"/>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3A12AE96-E417-D8C5-C483-F06EA0E364A4}"/>
              </a:ext>
            </a:extLst>
          </p:cNvPr>
          <p:cNvSpPr/>
          <p:nvPr/>
        </p:nvSpPr>
        <p:spPr>
          <a:xfrm rot="16200000">
            <a:off x="7924524" y="3188464"/>
            <a:ext cx="423193" cy="695247"/>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0089F52-07BB-1E9D-BCBD-2E8EFA2486B6}"/>
              </a:ext>
            </a:extLst>
          </p:cNvPr>
          <p:cNvSpPr txBox="1"/>
          <p:nvPr/>
        </p:nvSpPr>
        <p:spPr>
          <a:xfrm>
            <a:off x="7257379" y="6582975"/>
            <a:ext cx="4934621" cy="276999"/>
          </a:xfrm>
          <a:prstGeom prst="rect">
            <a:avLst/>
          </a:prstGeom>
          <a:noFill/>
        </p:spPr>
        <p:txBody>
          <a:bodyPr wrap="none" rtlCol="0">
            <a:spAutoFit/>
          </a:bodyPr>
          <a:lstStyle/>
          <a:p>
            <a:r>
              <a:rPr lang="en-US" sz="1200" dirty="0"/>
              <a:t>Rogers (2014) </a:t>
            </a:r>
            <a:r>
              <a:rPr lang="en-US" sz="1200" i="1" dirty="0"/>
              <a:t>Photosynthesis Research</a:t>
            </a:r>
            <a:r>
              <a:rPr lang="en-US" sz="1200" dirty="0"/>
              <a:t>; Rogers et al. (2017) </a:t>
            </a:r>
            <a:r>
              <a:rPr lang="en-US" sz="1200" i="1" dirty="0"/>
              <a:t>New Phytologist</a:t>
            </a:r>
            <a:endParaRPr lang="en-US" sz="1200" dirty="0"/>
          </a:p>
        </p:txBody>
      </p:sp>
    </p:spTree>
    <p:extLst>
      <p:ext uri="{BB962C8B-B14F-4D97-AF65-F5344CB8AC3E}">
        <p14:creationId xmlns:p14="http://schemas.microsoft.com/office/powerpoint/2010/main" val="3067861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This framework seemingly supports empirical data</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13</a:t>
            </a:fld>
            <a:endParaRPr lang="en-US"/>
          </a:p>
        </p:txBody>
      </p:sp>
      <p:pic>
        <p:nvPicPr>
          <p:cNvPr id="4" name="Picture 3">
            <a:extLst>
              <a:ext uri="{FF2B5EF4-FFF2-40B4-BE49-F238E27FC236}">
                <a16:creationId xmlns:a16="http://schemas.microsoft.com/office/drawing/2014/main" id="{AEF219AD-AD63-BD32-0320-9905DB4D5668}"/>
              </a:ext>
            </a:extLst>
          </p:cNvPr>
          <p:cNvPicPr>
            <a:picLocks noChangeAspect="1"/>
          </p:cNvPicPr>
          <p:nvPr/>
        </p:nvPicPr>
        <p:blipFill>
          <a:blip r:embed="rId3"/>
          <a:stretch>
            <a:fillRect/>
          </a:stretch>
        </p:blipFill>
        <p:spPr>
          <a:xfrm>
            <a:off x="351086" y="2137011"/>
            <a:ext cx="5392994" cy="3583656"/>
          </a:xfrm>
          <a:prstGeom prst="rect">
            <a:avLst/>
          </a:prstGeom>
        </p:spPr>
      </p:pic>
      <p:pic>
        <p:nvPicPr>
          <p:cNvPr id="6" name="Picture 5">
            <a:extLst>
              <a:ext uri="{FF2B5EF4-FFF2-40B4-BE49-F238E27FC236}">
                <a16:creationId xmlns:a16="http://schemas.microsoft.com/office/drawing/2014/main" id="{6AB5C8FC-487C-BF4F-AEBF-0660B45094C4}"/>
              </a:ext>
            </a:extLst>
          </p:cNvPr>
          <p:cNvPicPr>
            <a:picLocks noChangeAspect="1"/>
          </p:cNvPicPr>
          <p:nvPr/>
        </p:nvPicPr>
        <p:blipFill>
          <a:blip r:embed="rId4"/>
          <a:stretch>
            <a:fillRect/>
          </a:stretch>
        </p:blipFill>
        <p:spPr>
          <a:xfrm>
            <a:off x="6149319" y="1503139"/>
            <a:ext cx="4775200" cy="4851400"/>
          </a:xfrm>
          <a:prstGeom prst="rect">
            <a:avLst/>
          </a:prstGeom>
        </p:spPr>
      </p:pic>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sp>
        <p:nvSpPr>
          <p:cNvPr id="5" name="Rectangle 4">
            <a:extLst>
              <a:ext uri="{FF2B5EF4-FFF2-40B4-BE49-F238E27FC236}">
                <a16:creationId xmlns:a16="http://schemas.microsoft.com/office/drawing/2014/main" id="{A34504E5-CBCD-1082-D476-0302F74683C9}"/>
              </a:ext>
            </a:extLst>
          </p:cNvPr>
          <p:cNvSpPr/>
          <p:nvPr/>
        </p:nvSpPr>
        <p:spPr>
          <a:xfrm>
            <a:off x="6657739" y="2826327"/>
            <a:ext cx="4266780" cy="400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0146BE-28F6-523C-343C-9AA9ED1486C1}"/>
              </a:ext>
            </a:extLst>
          </p:cNvPr>
          <p:cNvPicPr>
            <a:picLocks noChangeAspect="1"/>
          </p:cNvPicPr>
          <p:nvPr/>
        </p:nvPicPr>
        <p:blipFill>
          <a:blip r:embed="rId3"/>
          <a:stretch>
            <a:fillRect/>
          </a:stretch>
        </p:blipFill>
        <p:spPr>
          <a:xfrm>
            <a:off x="503486" y="2289411"/>
            <a:ext cx="5392994" cy="3583656"/>
          </a:xfrm>
          <a:prstGeom prst="rect">
            <a:avLst/>
          </a:prstGeom>
        </p:spPr>
      </p:pic>
      <p:sp>
        <p:nvSpPr>
          <p:cNvPr id="11" name="Rectangle 10">
            <a:extLst>
              <a:ext uri="{FF2B5EF4-FFF2-40B4-BE49-F238E27FC236}">
                <a16:creationId xmlns:a16="http://schemas.microsoft.com/office/drawing/2014/main" id="{9EBE253B-4B53-AB05-42C5-A9994CDD9AE8}"/>
              </a:ext>
            </a:extLst>
          </p:cNvPr>
          <p:cNvSpPr/>
          <p:nvPr/>
        </p:nvSpPr>
        <p:spPr>
          <a:xfrm>
            <a:off x="503485" y="3228738"/>
            <a:ext cx="5493433" cy="400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829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However, leaf nitrogen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29AA3F8-A0E4-654C-A446-48BD1457F340}"/>
              </a:ext>
            </a:extLst>
          </p:cNvPr>
          <p:cNvSpPr>
            <a:spLocks noGrp="1"/>
          </p:cNvSpPr>
          <p:nvPr>
            <p:ph type="sldNum" sz="quarter" idx="12"/>
          </p:nvPr>
        </p:nvSpPr>
        <p:spPr/>
        <p:txBody>
          <a:bodyPr/>
          <a:lstStyle/>
          <a:p>
            <a:fld id="{CE250C90-A217-6949-8BD2-2F5146168076}" type="slidenum">
              <a:rPr lang="en-US" smtClean="0"/>
              <a:t>14</a:t>
            </a:fld>
            <a:endParaRPr lang="en-US"/>
          </a:p>
        </p:txBody>
      </p:sp>
    </p:spTree>
    <p:extLst>
      <p:ext uri="{BB962C8B-B14F-4D97-AF65-F5344CB8AC3E}">
        <p14:creationId xmlns:p14="http://schemas.microsoft.com/office/powerpoint/2010/main" val="144728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820E-A086-EDEF-5AE2-9FAE25288720}"/>
              </a:ext>
            </a:extLst>
          </p:cNvPr>
          <p:cNvSpPr>
            <a:spLocks noGrp="1"/>
          </p:cNvSpPr>
          <p:nvPr>
            <p:ph type="title"/>
          </p:nvPr>
        </p:nvSpPr>
        <p:spPr/>
        <p:txBody>
          <a:bodyPr>
            <a:normAutofit fontScale="90000"/>
          </a:bodyPr>
          <a:lstStyle/>
          <a:p>
            <a:r>
              <a:rPr lang="en-US" dirty="0"/>
              <a:t>… and most terrestrial biosphere models do not invoke plant acclimation responses to changing environments</a:t>
            </a:r>
          </a:p>
        </p:txBody>
      </p:sp>
      <p:sp>
        <p:nvSpPr>
          <p:cNvPr id="4" name="Slide Number Placeholder 3">
            <a:extLst>
              <a:ext uri="{FF2B5EF4-FFF2-40B4-BE49-F238E27FC236}">
                <a16:creationId xmlns:a16="http://schemas.microsoft.com/office/drawing/2014/main" id="{CAE510A6-9CE0-58D8-43FA-D39AF461FF29}"/>
              </a:ext>
            </a:extLst>
          </p:cNvPr>
          <p:cNvSpPr>
            <a:spLocks noGrp="1"/>
          </p:cNvSpPr>
          <p:nvPr>
            <p:ph type="sldNum" sz="quarter" idx="12"/>
          </p:nvPr>
        </p:nvSpPr>
        <p:spPr/>
        <p:txBody>
          <a:bodyPr/>
          <a:lstStyle/>
          <a:p>
            <a:fld id="{10B35473-280C-E043-9392-7E81C67433BF}" type="slidenum">
              <a:rPr lang="en-US" smtClean="0"/>
              <a:t>15</a:t>
            </a:fld>
            <a:endParaRPr lang="en-US"/>
          </a:p>
        </p:txBody>
      </p:sp>
      <p:pic>
        <p:nvPicPr>
          <p:cNvPr id="5" name="Main graphic">
            <a:extLst>
              <a:ext uri="{FF2B5EF4-FFF2-40B4-BE49-F238E27FC236}">
                <a16:creationId xmlns:a16="http://schemas.microsoft.com/office/drawing/2014/main" id="{62B88455-5DA2-96BD-0870-0672B9CD6E61}"/>
              </a:ext>
            </a:extLst>
          </p:cNvPr>
          <p:cNvPicPr/>
          <p:nvPr/>
        </p:nvPicPr>
        <p:blipFill>
          <a:blip r:embed="rId2"/>
          <a:stretch/>
        </p:blipFill>
        <p:spPr>
          <a:xfrm>
            <a:off x="3891163" y="1987239"/>
            <a:ext cx="5655960" cy="3809880"/>
          </a:xfrm>
          <a:prstGeom prst="rect">
            <a:avLst/>
          </a:prstGeom>
          <a:ln>
            <a:noFill/>
          </a:ln>
        </p:spPr>
      </p:pic>
      <p:sp>
        <p:nvSpPr>
          <p:cNvPr id="6" name="TextBox 5">
            <a:extLst>
              <a:ext uri="{FF2B5EF4-FFF2-40B4-BE49-F238E27FC236}">
                <a16:creationId xmlns:a16="http://schemas.microsoft.com/office/drawing/2014/main" id="{E8462915-DF43-367E-F49D-3C188F5801EC}"/>
              </a:ext>
            </a:extLst>
          </p:cNvPr>
          <p:cNvSpPr txBox="1"/>
          <p:nvPr/>
        </p:nvSpPr>
        <p:spPr>
          <a:xfrm>
            <a:off x="9135122" y="6596109"/>
            <a:ext cx="2976969" cy="276999"/>
          </a:xfrm>
          <a:prstGeom prst="rect">
            <a:avLst/>
          </a:prstGeom>
          <a:noFill/>
        </p:spPr>
        <p:txBody>
          <a:bodyPr wrap="none" rtlCol="0">
            <a:spAutoFit/>
          </a:bodyPr>
          <a:lstStyle/>
          <a:p>
            <a:r>
              <a:rPr lang="en-US" sz="1200" dirty="0"/>
              <a:t>Smith &amp; Dukes (2013) </a:t>
            </a:r>
            <a:r>
              <a:rPr lang="en-US" sz="1200" i="1" dirty="0"/>
              <a:t>Global Change Biology</a:t>
            </a:r>
            <a:endParaRPr lang="en-US" sz="1200" dirty="0"/>
          </a:p>
        </p:txBody>
      </p:sp>
    </p:spTree>
    <p:extLst>
      <p:ext uri="{BB962C8B-B14F-4D97-AF65-F5344CB8AC3E}">
        <p14:creationId xmlns:p14="http://schemas.microsoft.com/office/powerpoint/2010/main" val="3453773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638C03-D9FE-D7E8-4B2D-BF96C799353E}"/>
              </a:ext>
            </a:extLst>
          </p:cNvPr>
          <p:cNvSpPr>
            <a:spLocks noGrp="1"/>
          </p:cNvSpPr>
          <p:nvPr>
            <p:ph type="title"/>
          </p:nvPr>
        </p:nvSpPr>
        <p:spPr/>
        <p:txBody>
          <a:bodyPr/>
          <a:lstStyle/>
          <a:p>
            <a:r>
              <a:rPr lang="en-US" dirty="0"/>
              <a:t>Therefore, large divergence in model simulations under future environments… </a:t>
            </a:r>
          </a:p>
        </p:txBody>
      </p:sp>
      <p:sp>
        <p:nvSpPr>
          <p:cNvPr id="4" name="Slide Number Placeholder 3">
            <a:extLst>
              <a:ext uri="{FF2B5EF4-FFF2-40B4-BE49-F238E27FC236}">
                <a16:creationId xmlns:a16="http://schemas.microsoft.com/office/drawing/2014/main" id="{B9F09B94-4B09-CA86-0150-815FF627CE8D}"/>
              </a:ext>
            </a:extLst>
          </p:cNvPr>
          <p:cNvSpPr>
            <a:spLocks noGrp="1"/>
          </p:cNvSpPr>
          <p:nvPr>
            <p:ph type="sldNum" sz="quarter" idx="12"/>
          </p:nvPr>
        </p:nvSpPr>
        <p:spPr/>
        <p:txBody>
          <a:bodyPr/>
          <a:lstStyle/>
          <a:p>
            <a:fld id="{10B35473-280C-E043-9392-7E81C67433BF}" type="slidenum">
              <a:rPr lang="en-US" smtClean="0"/>
              <a:t>16</a:t>
            </a:fld>
            <a:endParaRPr lang="en-US"/>
          </a:p>
        </p:txBody>
      </p:sp>
      <p:pic>
        <p:nvPicPr>
          <p:cNvPr id="7" name="Picture 6">
            <a:extLst>
              <a:ext uri="{FF2B5EF4-FFF2-40B4-BE49-F238E27FC236}">
                <a16:creationId xmlns:a16="http://schemas.microsoft.com/office/drawing/2014/main" id="{5FE251F0-0489-0AD1-8FFA-6F64F8A35FCE}"/>
              </a:ext>
            </a:extLst>
          </p:cNvPr>
          <p:cNvPicPr>
            <a:picLocks noChangeAspect="1"/>
          </p:cNvPicPr>
          <p:nvPr/>
        </p:nvPicPr>
        <p:blipFill rotWithShape="1">
          <a:blip r:embed="rId2"/>
          <a:srcRect r="1279" b="396"/>
          <a:stretch/>
        </p:blipFill>
        <p:spPr>
          <a:xfrm>
            <a:off x="838200" y="2015516"/>
            <a:ext cx="5100464" cy="4016005"/>
          </a:xfrm>
          <a:prstGeom prst="rect">
            <a:avLst/>
          </a:prstGeom>
        </p:spPr>
      </p:pic>
      <p:sp>
        <p:nvSpPr>
          <p:cNvPr id="8" name="TextBox 7">
            <a:extLst>
              <a:ext uri="{FF2B5EF4-FFF2-40B4-BE49-F238E27FC236}">
                <a16:creationId xmlns:a16="http://schemas.microsoft.com/office/drawing/2014/main" id="{A5960839-3982-7BC1-DE8E-E67CF198E964}"/>
              </a:ext>
            </a:extLst>
          </p:cNvPr>
          <p:cNvSpPr txBox="1"/>
          <p:nvPr/>
        </p:nvSpPr>
        <p:spPr>
          <a:xfrm>
            <a:off x="6621147" y="2521059"/>
            <a:ext cx="5386411" cy="1815882"/>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 may be the result of </a:t>
            </a:r>
          </a:p>
          <a:p>
            <a:r>
              <a:rPr lang="en-US" sz="2800" dirty="0">
                <a:latin typeface="Arial" panose="020B0604020202020204" pitchFamily="34" charset="0"/>
                <a:cs typeface="Arial" panose="020B0604020202020204" pitchFamily="34" charset="0"/>
              </a:rPr>
              <a:t>uncertainty in the response of </a:t>
            </a:r>
          </a:p>
          <a:p>
            <a:r>
              <a:rPr lang="en-US" sz="2800" dirty="0">
                <a:latin typeface="Arial" panose="020B0604020202020204" pitchFamily="34" charset="0"/>
                <a:cs typeface="Arial" panose="020B0604020202020204" pitchFamily="34" charset="0"/>
              </a:rPr>
              <a:t>photosynthetic processes to </a:t>
            </a:r>
          </a:p>
          <a:p>
            <a:r>
              <a:rPr lang="en-US" sz="2800" dirty="0">
                <a:latin typeface="Arial" panose="020B0604020202020204" pitchFamily="34" charset="0"/>
                <a:cs typeface="Arial" panose="020B0604020202020204" pitchFamily="34" charset="0"/>
              </a:rPr>
              <a:t>future environmental conditions</a:t>
            </a:r>
          </a:p>
        </p:txBody>
      </p:sp>
      <p:sp>
        <p:nvSpPr>
          <p:cNvPr id="9" name="TextBox 8">
            <a:extLst>
              <a:ext uri="{FF2B5EF4-FFF2-40B4-BE49-F238E27FC236}">
                <a16:creationId xmlns:a16="http://schemas.microsoft.com/office/drawing/2014/main" id="{82AF2B4A-EA12-2CA8-7C03-DCEBACD130C1}"/>
              </a:ext>
            </a:extLst>
          </p:cNvPr>
          <p:cNvSpPr txBox="1"/>
          <p:nvPr/>
        </p:nvSpPr>
        <p:spPr>
          <a:xfrm>
            <a:off x="9314353" y="6582975"/>
            <a:ext cx="2969595" cy="276999"/>
          </a:xfrm>
          <a:prstGeom prst="rect">
            <a:avLst/>
          </a:prstGeom>
          <a:noFill/>
        </p:spPr>
        <p:txBody>
          <a:bodyPr wrap="none" rtlCol="0">
            <a:spAutoFit/>
          </a:bodyPr>
          <a:lstStyle/>
          <a:p>
            <a:r>
              <a:rPr lang="en-US" sz="1200" dirty="0" err="1"/>
              <a:t>Friedlingstein</a:t>
            </a:r>
            <a:r>
              <a:rPr lang="en-US" sz="1200" dirty="0"/>
              <a:t> et al. (2014) </a:t>
            </a:r>
            <a:r>
              <a:rPr lang="en-US" sz="1200" i="1" dirty="0"/>
              <a:t>Journal of Climate</a:t>
            </a:r>
            <a:endParaRPr lang="en-US" sz="1200" dirty="0"/>
          </a:p>
        </p:txBody>
      </p:sp>
    </p:spTree>
    <p:extLst>
      <p:ext uri="{BB962C8B-B14F-4D97-AF65-F5344CB8AC3E}">
        <p14:creationId xmlns:p14="http://schemas.microsoft.com/office/powerpoint/2010/main" val="2411158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5A8964-B934-CD4C-9D9E-1294DF21F1DC}"/>
              </a:ext>
            </a:extLst>
          </p:cNvPr>
          <p:cNvSpPr>
            <a:spLocks noGrp="1"/>
          </p:cNvSpPr>
          <p:nvPr>
            <p:ph type="sldNum" sz="quarter" idx="12"/>
          </p:nvPr>
        </p:nvSpPr>
        <p:spPr/>
        <p:txBody>
          <a:bodyPr/>
          <a:lstStyle/>
          <a:p>
            <a:fld id="{CE250C90-A217-6949-8BD2-2F5146168076}" type="slidenum">
              <a:rPr lang="en-US" smtClean="0"/>
              <a:t>17</a:t>
            </a:fld>
            <a:endParaRPr lang="en-US"/>
          </a:p>
        </p:txBody>
      </p:sp>
      <p:sp>
        <p:nvSpPr>
          <p:cNvPr id="9" name="Title 3">
            <a:extLst>
              <a:ext uri="{FF2B5EF4-FFF2-40B4-BE49-F238E27FC236}">
                <a16:creationId xmlns:a16="http://schemas.microsoft.com/office/drawing/2014/main" id="{57DDC556-93A1-2D46-8CE8-1F6FF9B8F0E5}"/>
              </a:ext>
            </a:extLst>
          </p:cNvPr>
          <p:cNvSpPr>
            <a:spLocks noGrp="1"/>
          </p:cNvSpPr>
          <p:nvPr>
            <p:ph type="title"/>
          </p:nvPr>
        </p:nvSpPr>
        <p:spPr>
          <a:xfrm>
            <a:off x="419099" y="131776"/>
            <a:ext cx="11353800" cy="1951023"/>
          </a:xfrm>
        </p:spPr>
        <p:txBody>
          <a:bodyPr>
            <a:normAutofit/>
          </a:bodyPr>
          <a:lstStyle/>
          <a:p>
            <a:r>
              <a:rPr lang="en-US" sz="3600" b="1" dirty="0">
                <a:latin typeface="Arial" panose="020B0604020202020204" pitchFamily="34" charset="0"/>
                <a:cs typeface="Arial" panose="020B0604020202020204" pitchFamily="34" charset="0"/>
              </a:rPr>
              <a:t>Photosynthetic least-cost theory</a:t>
            </a:r>
            <a:r>
              <a:rPr lang="en-US" sz="3600" dirty="0">
                <a:solidFill>
                  <a:schemeClr val="bg1"/>
                </a:solidFill>
                <a:latin typeface="Arial" panose="020B0604020202020204" pitchFamily="34" charset="0"/>
                <a:cs typeface="Arial" panose="020B0604020202020204" pitchFamily="34" charset="0"/>
              </a:rPr>
              <a:t>: leaves acclimate to changing climatic and edaphic environments via summed cost of resource use (nitrogen and water)</a:t>
            </a:r>
          </a:p>
        </p:txBody>
      </p:sp>
    </p:spTree>
    <p:extLst>
      <p:ext uri="{BB962C8B-B14F-4D97-AF65-F5344CB8AC3E}">
        <p14:creationId xmlns:p14="http://schemas.microsoft.com/office/powerpoint/2010/main" val="214910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a:bodyPr>
          <a:lstStyle/>
          <a:p>
            <a:r>
              <a:rPr lang="en-US" sz="3600" b="1" dirty="0">
                <a:latin typeface="Arial" panose="020B0604020202020204" pitchFamily="34" charset="0"/>
                <a:cs typeface="Arial" panose="020B0604020202020204" pitchFamily="34" charset="0"/>
              </a:rPr>
              <a:t>Photosynthetic least-cost theory</a:t>
            </a:r>
            <a:r>
              <a:rPr lang="en-US" sz="3600" dirty="0">
                <a:latin typeface="Arial" panose="020B0604020202020204" pitchFamily="34" charset="0"/>
                <a:cs typeface="Arial" panose="020B0604020202020204" pitchFamily="34" charset="0"/>
              </a:rPr>
              <a:t>: leaves acclimate to changing climatic and edaphic environments via summed cost of resource use (nitrogen and water)</a:t>
            </a:r>
            <a:endParaRPr lang="en-US" sz="3600"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BA722D5-2759-3AFF-CE3F-9CD6EBEF9054}"/>
              </a:ext>
            </a:extLst>
          </p:cNvPr>
          <p:cNvSpPr>
            <a:spLocks noGrp="1"/>
          </p:cNvSpPr>
          <p:nvPr>
            <p:ph type="sldNum" sz="quarter" idx="12"/>
          </p:nvPr>
        </p:nvSpPr>
        <p:spPr/>
        <p:txBody>
          <a:bodyPr/>
          <a:lstStyle/>
          <a:p>
            <a:fld id="{10B35473-280C-E043-9392-7E81C67433BF}" type="slidenum">
              <a:rPr lang="en-US" smtClean="0"/>
              <a:t>18</a:t>
            </a:fld>
            <a:endParaRPr lang="en-US"/>
          </a:p>
        </p:txBody>
      </p:sp>
    </p:spTree>
    <p:extLst>
      <p:ext uri="{BB962C8B-B14F-4D97-AF65-F5344CB8AC3E}">
        <p14:creationId xmlns:p14="http://schemas.microsoft.com/office/powerpoint/2010/main" val="398186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a:bodyPr>
          <a:lstStyle/>
          <a:p>
            <a:r>
              <a:rPr lang="en-US" sz="3600" b="1" dirty="0">
                <a:latin typeface="Arial" panose="020B0604020202020204" pitchFamily="34" charset="0"/>
                <a:cs typeface="Arial" panose="020B0604020202020204" pitchFamily="34" charset="0"/>
              </a:rPr>
              <a:t>Photosynthetic least-cost theory</a:t>
            </a:r>
            <a:r>
              <a:rPr lang="en-US" sz="3600" dirty="0">
                <a:latin typeface="Arial" panose="020B0604020202020204" pitchFamily="34" charset="0"/>
                <a:cs typeface="Arial" panose="020B0604020202020204" pitchFamily="34" charset="0"/>
              </a:rPr>
              <a:t>: leaves acclimate to changing climatic and edaphic environments via summed cost of resource use (nitrogen and water)</a:t>
            </a:r>
            <a:endParaRPr lang="en-US" sz="3600"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BA722D5-2759-3AFF-CE3F-9CD6EBEF9054}"/>
              </a:ext>
            </a:extLst>
          </p:cNvPr>
          <p:cNvSpPr>
            <a:spLocks noGrp="1"/>
          </p:cNvSpPr>
          <p:nvPr>
            <p:ph type="sldNum" sz="quarter" idx="12"/>
          </p:nvPr>
        </p:nvSpPr>
        <p:spPr/>
        <p:txBody>
          <a:bodyPr/>
          <a:lstStyle/>
          <a:p>
            <a:fld id="{10B35473-280C-E043-9392-7E81C67433BF}" type="slidenum">
              <a:rPr lang="en-US" smtClean="0"/>
              <a:t>19</a:t>
            </a:fld>
            <a:endParaRPr lang="en-US"/>
          </a:p>
        </p:txBody>
      </p:sp>
    </p:spTree>
    <p:extLst>
      <p:ext uri="{BB962C8B-B14F-4D97-AF65-F5344CB8AC3E}">
        <p14:creationId xmlns:p14="http://schemas.microsoft.com/office/powerpoint/2010/main" val="3213032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26505-79FA-CE4F-9B82-69109D67E837}"/>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General Introduction</a:t>
            </a:r>
          </a:p>
        </p:txBody>
      </p:sp>
      <p:sp>
        <p:nvSpPr>
          <p:cNvPr id="4" name="Slide Number Placeholder 3">
            <a:extLst>
              <a:ext uri="{FF2B5EF4-FFF2-40B4-BE49-F238E27FC236}">
                <a16:creationId xmlns:a16="http://schemas.microsoft.com/office/drawing/2014/main" id="{AA057697-91A5-4247-9FC9-BAC2B6709B8B}"/>
              </a:ext>
            </a:extLst>
          </p:cNvPr>
          <p:cNvSpPr>
            <a:spLocks noGrp="1"/>
          </p:cNvSpPr>
          <p:nvPr>
            <p:ph type="sldNum" sz="quarter" idx="12"/>
          </p:nvPr>
        </p:nvSpPr>
        <p:spPr/>
        <p:txBody>
          <a:bodyPr/>
          <a:lstStyle/>
          <a:p>
            <a:fld id="{FFBEF942-02C7-9840-820E-0079499E56F9}" type="slidenum">
              <a:rPr lang="en-US" smtClean="0"/>
              <a:t>2</a:t>
            </a:fld>
            <a:endParaRPr lang="en-US"/>
          </a:p>
        </p:txBody>
      </p:sp>
    </p:spTree>
    <p:extLst>
      <p:ext uri="{BB962C8B-B14F-4D97-AF65-F5344CB8AC3E}">
        <p14:creationId xmlns:p14="http://schemas.microsoft.com/office/powerpoint/2010/main" val="992194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5C9861-4872-2043-4778-3B566D94B7EA}"/>
              </a:ext>
            </a:extLst>
          </p:cNvPr>
          <p:cNvSpPr>
            <a:spLocks noGrp="1"/>
          </p:cNvSpPr>
          <p:nvPr>
            <p:ph type="title"/>
          </p:nvPr>
        </p:nvSpPr>
        <p:spPr/>
        <p:txBody>
          <a:bodyPr/>
          <a:lstStyle/>
          <a:p>
            <a:r>
              <a:rPr lang="en-US" dirty="0"/>
              <a:t>While promising, empirical tests of the theory are sparse</a:t>
            </a:r>
          </a:p>
        </p:txBody>
      </p:sp>
      <p:sp>
        <p:nvSpPr>
          <p:cNvPr id="6" name="Text Placeholder 5">
            <a:extLst>
              <a:ext uri="{FF2B5EF4-FFF2-40B4-BE49-F238E27FC236}">
                <a16:creationId xmlns:a16="http://schemas.microsoft.com/office/drawing/2014/main" id="{96E72938-A481-40D1-AED4-C64FB3D6BE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2B0389-6705-061F-17F9-1871B04628E7}"/>
              </a:ext>
            </a:extLst>
          </p:cNvPr>
          <p:cNvSpPr>
            <a:spLocks noGrp="1"/>
          </p:cNvSpPr>
          <p:nvPr>
            <p:ph type="sldNum" sz="quarter" idx="12"/>
          </p:nvPr>
        </p:nvSpPr>
        <p:spPr/>
        <p:txBody>
          <a:bodyPr/>
          <a:lstStyle/>
          <a:p>
            <a:fld id="{10B35473-280C-E043-9392-7E81C67433BF}" type="slidenum">
              <a:rPr lang="en-US" smtClean="0"/>
              <a:t>20</a:t>
            </a:fld>
            <a:endParaRPr lang="en-US"/>
          </a:p>
        </p:txBody>
      </p:sp>
    </p:spTree>
    <p:extLst>
      <p:ext uri="{BB962C8B-B14F-4D97-AF65-F5344CB8AC3E}">
        <p14:creationId xmlns:p14="http://schemas.microsoft.com/office/powerpoint/2010/main" val="1403699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D17B75-F816-C665-64E6-BFDBE0629F1C}"/>
              </a:ext>
            </a:extLst>
          </p:cNvPr>
          <p:cNvSpPr>
            <a:spLocks noGrp="1"/>
          </p:cNvSpPr>
          <p:nvPr>
            <p:ph type="title"/>
          </p:nvPr>
        </p:nvSpPr>
        <p:spPr/>
        <p:txBody>
          <a:bodyPr/>
          <a:lstStyle/>
          <a:p>
            <a:r>
              <a:rPr lang="en-US" dirty="0"/>
              <a:t>Dissertation Questions/Objectives</a:t>
            </a:r>
          </a:p>
        </p:txBody>
      </p:sp>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21</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342989" y="1558406"/>
            <a:ext cx="5276088" cy="2509858"/>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1</a:t>
            </a:r>
            <a:r>
              <a:rPr lang="en-US" sz="2800" dirty="0">
                <a:latin typeface="Arial" panose="020B0604020202020204" pitchFamily="34" charset="0"/>
                <a:cs typeface="Arial" panose="020B0604020202020204" pitchFamily="34" charset="0"/>
              </a:rPr>
              <a:t>: How do costs of nitrogen acquisition vary across environments?</a:t>
            </a:r>
          </a:p>
        </p:txBody>
      </p:sp>
    </p:spTree>
    <p:extLst>
      <p:ext uri="{BB962C8B-B14F-4D97-AF65-F5344CB8AC3E}">
        <p14:creationId xmlns:p14="http://schemas.microsoft.com/office/powerpoint/2010/main" val="496932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D17B75-F816-C665-64E6-BFDBE0629F1C}"/>
              </a:ext>
            </a:extLst>
          </p:cNvPr>
          <p:cNvSpPr>
            <a:spLocks noGrp="1"/>
          </p:cNvSpPr>
          <p:nvPr>
            <p:ph type="title"/>
          </p:nvPr>
        </p:nvSpPr>
        <p:spPr/>
        <p:txBody>
          <a:bodyPr/>
          <a:lstStyle/>
          <a:p>
            <a:r>
              <a:rPr lang="en-US" dirty="0"/>
              <a:t>Dissertation Questions/Objectives</a:t>
            </a:r>
          </a:p>
        </p:txBody>
      </p:sp>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22</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342989" y="1558406"/>
            <a:ext cx="5276088" cy="2509858"/>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1</a:t>
            </a:r>
            <a:r>
              <a:rPr lang="en-US" sz="2800" dirty="0">
                <a:latin typeface="Arial" panose="020B0604020202020204" pitchFamily="34" charset="0"/>
                <a:cs typeface="Arial" panose="020B0604020202020204" pitchFamily="34" charset="0"/>
              </a:rPr>
              <a:t>: How do costs of nitrogen acquisition vary across environments?</a:t>
            </a:r>
          </a:p>
        </p:txBody>
      </p:sp>
      <p:sp>
        <p:nvSpPr>
          <p:cNvPr id="13" name="Rectangle 12">
            <a:extLst>
              <a:ext uri="{FF2B5EF4-FFF2-40B4-BE49-F238E27FC236}">
                <a16:creationId xmlns:a16="http://schemas.microsoft.com/office/drawing/2014/main" id="{1C5986A5-ABD1-7E15-427D-1C8D285B9863}"/>
              </a:ext>
            </a:extLst>
          </p:cNvPr>
          <p:cNvSpPr>
            <a:spLocks noChangeAspect="1"/>
          </p:cNvSpPr>
          <p:nvPr/>
        </p:nvSpPr>
        <p:spPr>
          <a:xfrm>
            <a:off x="6572924" y="1558406"/>
            <a:ext cx="5271180" cy="2463501"/>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2</a:t>
            </a:r>
            <a:r>
              <a:rPr lang="en-US" sz="2800" dirty="0">
                <a:latin typeface="Arial" panose="020B0604020202020204" pitchFamily="34" charset="0"/>
                <a:cs typeface="Arial" panose="020B0604020202020204" pitchFamily="34" charset="0"/>
              </a:rPr>
              <a:t>: To what extent do edaphic and climatic factors modify nitrogen-water use tradeoffs and leaf nitrogen-photosynthesis relationships?</a:t>
            </a:r>
          </a:p>
        </p:txBody>
      </p:sp>
    </p:spTree>
    <p:extLst>
      <p:ext uri="{BB962C8B-B14F-4D97-AF65-F5344CB8AC3E}">
        <p14:creationId xmlns:p14="http://schemas.microsoft.com/office/powerpoint/2010/main" val="3987490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D17B75-F816-C665-64E6-BFDBE0629F1C}"/>
              </a:ext>
            </a:extLst>
          </p:cNvPr>
          <p:cNvSpPr>
            <a:spLocks noGrp="1"/>
          </p:cNvSpPr>
          <p:nvPr>
            <p:ph type="title"/>
          </p:nvPr>
        </p:nvSpPr>
        <p:spPr/>
        <p:txBody>
          <a:bodyPr/>
          <a:lstStyle/>
          <a:p>
            <a:r>
              <a:rPr lang="en-US" dirty="0"/>
              <a:t>Dissertation Questions/Objectives</a:t>
            </a:r>
          </a:p>
        </p:txBody>
      </p:sp>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23</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342989" y="1558406"/>
            <a:ext cx="5276088" cy="2509858"/>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1</a:t>
            </a:r>
            <a:r>
              <a:rPr lang="en-US" sz="2800" dirty="0">
                <a:latin typeface="Arial" panose="020B0604020202020204" pitchFamily="34" charset="0"/>
                <a:cs typeface="Arial" panose="020B0604020202020204" pitchFamily="34" charset="0"/>
              </a:rPr>
              <a:t>: How do costs of nitrogen acquisition vary across environments?</a:t>
            </a:r>
          </a:p>
        </p:txBody>
      </p:sp>
      <p:sp>
        <p:nvSpPr>
          <p:cNvPr id="13" name="Rectangle 12">
            <a:extLst>
              <a:ext uri="{FF2B5EF4-FFF2-40B4-BE49-F238E27FC236}">
                <a16:creationId xmlns:a16="http://schemas.microsoft.com/office/drawing/2014/main" id="{1C5986A5-ABD1-7E15-427D-1C8D285B9863}"/>
              </a:ext>
            </a:extLst>
          </p:cNvPr>
          <p:cNvSpPr>
            <a:spLocks noChangeAspect="1"/>
          </p:cNvSpPr>
          <p:nvPr/>
        </p:nvSpPr>
        <p:spPr>
          <a:xfrm>
            <a:off x="6572924" y="1558406"/>
            <a:ext cx="5271180" cy="2463501"/>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2</a:t>
            </a:r>
            <a:r>
              <a:rPr lang="en-US" sz="2800" dirty="0">
                <a:latin typeface="Arial" panose="020B0604020202020204" pitchFamily="34" charset="0"/>
                <a:cs typeface="Arial" panose="020B0604020202020204" pitchFamily="34" charset="0"/>
              </a:rPr>
              <a:t>: To what extent do edaphic and climatic factors modify nitrogen-water use tradeoffs and leaf nitrogen-photosynthesis relationships?</a:t>
            </a:r>
          </a:p>
        </p:txBody>
      </p:sp>
      <p:sp>
        <p:nvSpPr>
          <p:cNvPr id="14" name="Rectangle 13">
            <a:extLst>
              <a:ext uri="{FF2B5EF4-FFF2-40B4-BE49-F238E27FC236}">
                <a16:creationId xmlns:a16="http://schemas.microsoft.com/office/drawing/2014/main" id="{34269785-264A-6425-F06B-754E25B7BC44}"/>
              </a:ext>
            </a:extLst>
          </p:cNvPr>
          <p:cNvSpPr>
            <a:spLocks/>
          </p:cNvSpPr>
          <p:nvPr/>
        </p:nvSpPr>
        <p:spPr>
          <a:xfrm>
            <a:off x="3457956" y="4257974"/>
            <a:ext cx="5276088" cy="246350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3</a:t>
            </a:r>
            <a:r>
              <a:rPr lang="en-US" sz="2800" dirty="0">
                <a:latin typeface="Arial" panose="020B0604020202020204" pitchFamily="34" charset="0"/>
                <a:cs typeface="Arial" panose="020B0604020202020204" pitchFamily="34" charset="0"/>
              </a:rPr>
              <a:t>: How does soil nitrogen availability modify plant acclimation responses to elevated CO</a:t>
            </a:r>
            <a:r>
              <a:rPr lang="en-US" sz="2800" baseline="-25000" dirty="0">
                <a:latin typeface="Arial" panose="020B0604020202020204" pitchFamily="34" charset="0"/>
                <a:cs typeface="Arial" panose="020B0604020202020204" pitchFamily="34" charset="0"/>
              </a:rPr>
              <a:t>2</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77921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26505-79FA-CE4F-9B82-69109D67E837}"/>
              </a:ext>
            </a:extLst>
          </p:cNvPr>
          <p:cNvSpPr>
            <a:spLocks noGrp="1"/>
          </p:cNvSpPr>
          <p:nvPr>
            <p:ph type="title"/>
          </p:nvPr>
        </p:nvSpPr>
        <p:spPr>
          <a:solidFill>
            <a:schemeClr val="bg1">
              <a:alpha val="35000"/>
            </a:schemeClr>
          </a:solidFill>
        </p:spPr>
        <p:txBody>
          <a:bodyPr>
            <a:normAutofit/>
          </a:bodyPr>
          <a:lstStyle/>
          <a:p>
            <a:r>
              <a:rPr lang="en-US" b="1" dirty="0">
                <a:latin typeface="Arial" panose="020B0604020202020204" pitchFamily="34" charset="0"/>
                <a:cs typeface="Arial" panose="020B0604020202020204" pitchFamily="34" charset="0"/>
              </a:rPr>
              <a:t>Experiment #1: Light-by-nitrogen greenhouse manipulation experiment</a:t>
            </a:r>
          </a:p>
        </p:txBody>
      </p:sp>
      <p:sp>
        <p:nvSpPr>
          <p:cNvPr id="3" name="Slide Number Placeholder 2">
            <a:extLst>
              <a:ext uri="{FF2B5EF4-FFF2-40B4-BE49-F238E27FC236}">
                <a16:creationId xmlns:a16="http://schemas.microsoft.com/office/drawing/2014/main" id="{19ECF427-A94B-3B8C-79C2-B29DF632D199}"/>
              </a:ext>
            </a:extLst>
          </p:cNvPr>
          <p:cNvSpPr>
            <a:spLocks noGrp="1"/>
          </p:cNvSpPr>
          <p:nvPr>
            <p:ph type="sldNum" sz="quarter" idx="12"/>
          </p:nvPr>
        </p:nvSpPr>
        <p:spPr/>
        <p:txBody>
          <a:bodyPr/>
          <a:lstStyle/>
          <a:p>
            <a:fld id="{10B35473-280C-E043-9392-7E81C67433BF}" type="slidenum">
              <a:rPr lang="en-US" smtClean="0"/>
              <a:t>24</a:t>
            </a:fld>
            <a:endParaRPr lang="en-US" dirty="0"/>
          </a:p>
        </p:txBody>
      </p:sp>
      <p:sp>
        <p:nvSpPr>
          <p:cNvPr id="5" name="Rectangle 4">
            <a:extLst>
              <a:ext uri="{FF2B5EF4-FFF2-40B4-BE49-F238E27FC236}">
                <a16:creationId xmlns:a16="http://schemas.microsoft.com/office/drawing/2014/main" id="{6BB95A60-5977-E3A5-E81F-8F36C64C3ABB}"/>
              </a:ext>
            </a:extLst>
          </p:cNvPr>
          <p:cNvSpPr>
            <a:spLocks noChangeAspect="1"/>
          </p:cNvSpPr>
          <p:nvPr/>
        </p:nvSpPr>
        <p:spPr>
          <a:xfrm>
            <a:off x="10670986" y="149329"/>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7" name="TextBox 6">
            <a:extLst>
              <a:ext uri="{FF2B5EF4-FFF2-40B4-BE49-F238E27FC236}">
                <a16:creationId xmlns:a16="http://schemas.microsoft.com/office/drawing/2014/main" id="{6BD3B8C5-34C6-A733-661E-7317DCB5A644}"/>
              </a:ext>
            </a:extLst>
          </p:cNvPr>
          <p:cNvSpPr txBox="1"/>
          <p:nvPr/>
        </p:nvSpPr>
        <p:spPr>
          <a:xfrm>
            <a:off x="8270734" y="6597605"/>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5655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10" name="Slide Number Placeholder 9">
            <a:extLst>
              <a:ext uri="{FF2B5EF4-FFF2-40B4-BE49-F238E27FC236}">
                <a16:creationId xmlns:a16="http://schemas.microsoft.com/office/drawing/2014/main" id="{5D9274DA-A727-7A12-A6A4-5DC4B6145A15}"/>
              </a:ext>
            </a:extLst>
          </p:cNvPr>
          <p:cNvSpPr>
            <a:spLocks noGrp="1"/>
          </p:cNvSpPr>
          <p:nvPr>
            <p:ph type="sldNum" sz="quarter" idx="12"/>
          </p:nvPr>
        </p:nvSpPr>
        <p:spPr/>
        <p:txBody>
          <a:bodyPr/>
          <a:lstStyle/>
          <a:p>
            <a:fld id="{10B35473-280C-E043-9392-7E81C67433BF}" type="slidenum">
              <a:rPr lang="en-US" smtClean="0"/>
              <a:t>25</a:t>
            </a:fld>
            <a:endParaRPr lang="en-US"/>
          </a:p>
        </p:txBody>
      </p:sp>
      <p:sp>
        <p:nvSpPr>
          <p:cNvPr id="11" name="Rectangle 10">
            <a:extLst>
              <a:ext uri="{FF2B5EF4-FFF2-40B4-BE49-F238E27FC236}">
                <a16:creationId xmlns:a16="http://schemas.microsoft.com/office/drawing/2014/main" id="{066B5E89-C272-814C-BFD8-28785A18394E}"/>
              </a:ext>
            </a:extLst>
          </p:cNvPr>
          <p:cNvSpPr>
            <a:spLocks noChangeAspect="1"/>
          </p:cNvSpPr>
          <p:nvPr/>
        </p:nvSpPr>
        <p:spPr>
          <a:xfrm>
            <a:off x="10670986" y="149329"/>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pic>
        <p:nvPicPr>
          <p:cNvPr id="12" name="Picture 11">
            <a:extLst>
              <a:ext uri="{FF2B5EF4-FFF2-40B4-BE49-F238E27FC236}">
                <a16:creationId xmlns:a16="http://schemas.microsoft.com/office/drawing/2014/main" id="{888A177B-9A52-9F31-448E-86EE0583C196}"/>
              </a:ext>
            </a:extLst>
          </p:cNvPr>
          <p:cNvPicPr>
            <a:picLocks noChangeAspect="1"/>
          </p:cNvPicPr>
          <p:nvPr/>
        </p:nvPicPr>
        <p:blipFill>
          <a:blip r:embed="rId3"/>
          <a:stretch>
            <a:fillRect/>
          </a:stretch>
        </p:blipFill>
        <p:spPr>
          <a:xfrm>
            <a:off x="9683292" y="2729705"/>
            <a:ext cx="2267482" cy="3742710"/>
          </a:xfrm>
          <a:prstGeom prst="rect">
            <a:avLst/>
          </a:prstGeom>
        </p:spPr>
      </p:pic>
      <p:pic>
        <p:nvPicPr>
          <p:cNvPr id="13" name="Picture 12">
            <a:extLst>
              <a:ext uri="{FF2B5EF4-FFF2-40B4-BE49-F238E27FC236}">
                <a16:creationId xmlns:a16="http://schemas.microsoft.com/office/drawing/2014/main" id="{54C83D9C-6A36-6EAB-FE52-63E72BC85512}"/>
              </a:ext>
            </a:extLst>
          </p:cNvPr>
          <p:cNvPicPr>
            <a:picLocks noChangeAspect="1"/>
          </p:cNvPicPr>
          <p:nvPr/>
        </p:nvPicPr>
        <p:blipFill>
          <a:blip r:embed="rId4"/>
          <a:stretch>
            <a:fillRect/>
          </a:stretch>
        </p:blipFill>
        <p:spPr>
          <a:xfrm>
            <a:off x="8182680" y="219926"/>
            <a:ext cx="2401376" cy="2941523"/>
          </a:xfrm>
          <a:prstGeom prst="rect">
            <a:avLst/>
          </a:prstGeom>
        </p:spPr>
      </p:pic>
      <p:sp>
        <p:nvSpPr>
          <p:cNvPr id="16" name="TextBox 15">
            <a:extLst>
              <a:ext uri="{FF2B5EF4-FFF2-40B4-BE49-F238E27FC236}">
                <a16:creationId xmlns:a16="http://schemas.microsoft.com/office/drawing/2014/main" id="{6D44A455-5991-C59E-9001-1D26B2F4D34D}"/>
              </a:ext>
            </a:extLst>
          </p:cNvPr>
          <p:cNvSpPr txBox="1"/>
          <p:nvPr/>
        </p:nvSpPr>
        <p:spPr>
          <a:xfrm>
            <a:off x="0" y="6715710"/>
            <a:ext cx="1032655" cy="169277"/>
          </a:xfrm>
          <a:prstGeom prst="rect">
            <a:avLst/>
          </a:prstGeom>
          <a:noFill/>
        </p:spPr>
        <p:txBody>
          <a:bodyPr wrap="none" rtlCol="0">
            <a:spAutoFit/>
          </a:bodyPr>
          <a:lstStyle/>
          <a:p>
            <a:r>
              <a:rPr lang="en-US" sz="500" dirty="0"/>
              <a:t>Pictographs from </a:t>
            </a:r>
            <a:r>
              <a:rPr lang="en-US" sz="500" dirty="0" err="1"/>
              <a:t>biorender.com</a:t>
            </a:r>
            <a:endParaRPr lang="en-US" sz="500" dirty="0"/>
          </a:p>
        </p:txBody>
      </p:sp>
      <p:sp>
        <p:nvSpPr>
          <p:cNvPr id="21" name="TextBox 20">
            <a:extLst>
              <a:ext uri="{FF2B5EF4-FFF2-40B4-BE49-F238E27FC236}">
                <a16:creationId xmlns:a16="http://schemas.microsoft.com/office/drawing/2014/main" id="{C76F8322-241F-F280-59F0-1DB11D02C3E6}"/>
              </a:ext>
            </a:extLst>
          </p:cNvPr>
          <p:cNvSpPr txBox="1"/>
          <p:nvPr/>
        </p:nvSpPr>
        <p:spPr>
          <a:xfrm>
            <a:off x="10932850" y="5164376"/>
            <a:ext cx="928459"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G. max</a:t>
            </a:r>
          </a:p>
        </p:txBody>
      </p:sp>
      <p:sp>
        <p:nvSpPr>
          <p:cNvPr id="22" name="TextBox 21">
            <a:extLst>
              <a:ext uri="{FF2B5EF4-FFF2-40B4-BE49-F238E27FC236}">
                <a16:creationId xmlns:a16="http://schemas.microsoft.com/office/drawing/2014/main" id="{9AFA7593-812F-3B2F-114F-183124467C1B}"/>
              </a:ext>
            </a:extLst>
          </p:cNvPr>
          <p:cNvSpPr txBox="1"/>
          <p:nvPr/>
        </p:nvSpPr>
        <p:spPr>
          <a:xfrm>
            <a:off x="9683292" y="1168399"/>
            <a:ext cx="1377300"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G. hirsutum</a:t>
            </a:r>
          </a:p>
        </p:txBody>
      </p:sp>
      <p:sp>
        <p:nvSpPr>
          <p:cNvPr id="4" name="TextBox 3">
            <a:extLst>
              <a:ext uri="{FF2B5EF4-FFF2-40B4-BE49-F238E27FC236}">
                <a16:creationId xmlns:a16="http://schemas.microsoft.com/office/drawing/2014/main" id="{E14A7B1C-FA20-8D4A-9B30-713E3F4C5114}"/>
              </a:ext>
            </a:extLst>
          </p:cNvPr>
          <p:cNvSpPr txBox="1"/>
          <p:nvPr/>
        </p:nvSpPr>
        <p:spPr>
          <a:xfrm>
            <a:off x="538466" y="2241902"/>
            <a:ext cx="2381570" cy="646331"/>
          </a:xfrm>
          <a:prstGeom prst="rect">
            <a:avLst/>
          </a:prstGeom>
          <a:solidFill>
            <a:schemeClr val="accent1"/>
          </a:solidFill>
          <a:ln w="38100">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Light availability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190616" y="2241901"/>
            <a:ext cx="2666473" cy="646331"/>
          </a:xfrm>
          <a:prstGeom prst="rect">
            <a:avLst/>
          </a:prstGeom>
          <a:solidFill>
            <a:schemeClr val="accent1"/>
          </a:solidFill>
          <a:ln w="38100">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6" name="TextBox 5">
            <a:extLst>
              <a:ext uri="{FF2B5EF4-FFF2-40B4-BE49-F238E27FC236}">
                <a16:creationId xmlns:a16="http://schemas.microsoft.com/office/drawing/2014/main" id="{371F5DF3-F0B5-3549-A86B-84179F61EACB}"/>
              </a:ext>
            </a:extLst>
          </p:cNvPr>
          <p:cNvSpPr txBox="1"/>
          <p:nvPr/>
        </p:nvSpPr>
        <p:spPr>
          <a:xfrm>
            <a:off x="6100841" y="2383208"/>
            <a:ext cx="2381572" cy="369332"/>
          </a:xfrm>
          <a:prstGeom prst="rect">
            <a:avLst/>
          </a:prstGeom>
          <a:solidFill>
            <a:schemeClr val="accent1"/>
          </a:solidFill>
          <a:ln w="38100">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Species</a:t>
            </a:r>
          </a:p>
        </p:txBody>
      </p:sp>
      <p:sp>
        <p:nvSpPr>
          <p:cNvPr id="14" name="TextBox 13">
            <a:extLst>
              <a:ext uri="{FF2B5EF4-FFF2-40B4-BE49-F238E27FC236}">
                <a16:creationId xmlns:a16="http://schemas.microsoft.com/office/drawing/2014/main" id="{4C944A2D-8417-1444-95D2-BB9F2F8332C4}"/>
              </a:ext>
            </a:extLst>
          </p:cNvPr>
          <p:cNvSpPr txBox="1"/>
          <p:nvPr/>
        </p:nvSpPr>
        <p:spPr>
          <a:xfrm>
            <a:off x="6100841" y="4045141"/>
            <a:ext cx="2381572" cy="369332"/>
          </a:xfrm>
          <a:prstGeom prst="rect">
            <a:avLst/>
          </a:prstGeom>
          <a:noFill/>
          <a:ln w="38100">
            <a:solidFill>
              <a:schemeClr val="tx1"/>
            </a:solidFill>
          </a:ln>
        </p:spPr>
        <p:txBody>
          <a:bodyPr wrap="square" rtlCol="0">
            <a:spAutoFit/>
          </a:bodyPr>
          <a:lstStyle/>
          <a:p>
            <a:pPr algn="ctr"/>
            <a:r>
              <a:rPr lang="en-US" i="1" dirty="0">
                <a:latin typeface="Arial" panose="020B0604020202020204" pitchFamily="34" charset="0"/>
                <a:cs typeface="Arial" panose="020B0604020202020204" pitchFamily="34" charset="0"/>
              </a:rPr>
              <a:t>Gossypium hirsutum</a:t>
            </a:r>
          </a:p>
        </p:txBody>
      </p:sp>
      <p:sp>
        <p:nvSpPr>
          <p:cNvPr id="15" name="TextBox 14">
            <a:extLst>
              <a:ext uri="{FF2B5EF4-FFF2-40B4-BE49-F238E27FC236}">
                <a16:creationId xmlns:a16="http://schemas.microsoft.com/office/drawing/2014/main" id="{4E32DB0D-F419-BC4B-A553-AFE6B5451703}"/>
              </a:ext>
            </a:extLst>
          </p:cNvPr>
          <p:cNvSpPr txBox="1"/>
          <p:nvPr/>
        </p:nvSpPr>
        <p:spPr>
          <a:xfrm>
            <a:off x="6100841" y="4828610"/>
            <a:ext cx="2381572" cy="369332"/>
          </a:xfrm>
          <a:prstGeom prst="rect">
            <a:avLst/>
          </a:prstGeom>
          <a:noFill/>
          <a:ln w="38100">
            <a:solidFill>
              <a:schemeClr val="tx1"/>
            </a:solidFill>
          </a:ln>
        </p:spPr>
        <p:txBody>
          <a:bodyPr wrap="square" rtlCol="0">
            <a:spAutoFit/>
          </a:bodyPr>
          <a:lstStyle/>
          <a:p>
            <a:pPr algn="ctr"/>
            <a:r>
              <a:rPr lang="en-US" i="1" dirty="0">
                <a:latin typeface="Arial" panose="020B0604020202020204" pitchFamily="34" charset="0"/>
                <a:cs typeface="Arial" panose="020B0604020202020204" pitchFamily="34" charset="0"/>
              </a:rPr>
              <a:t>Glycine max</a:t>
            </a:r>
          </a:p>
        </p:txBody>
      </p:sp>
      <p:sp>
        <p:nvSpPr>
          <p:cNvPr id="17" name="TextBox 16">
            <a:extLst>
              <a:ext uri="{FF2B5EF4-FFF2-40B4-BE49-F238E27FC236}">
                <a16:creationId xmlns:a16="http://schemas.microsoft.com/office/drawing/2014/main" id="{FAC7160F-1034-4B4E-BA51-EE8A5AEF5C50}"/>
              </a:ext>
            </a:extLst>
          </p:cNvPr>
          <p:cNvSpPr txBox="1"/>
          <p:nvPr/>
        </p:nvSpPr>
        <p:spPr>
          <a:xfrm>
            <a:off x="538466" y="3258024"/>
            <a:ext cx="2381572" cy="369332"/>
          </a:xfrm>
          <a:prstGeom prst="rect">
            <a:avLst/>
          </a:prstGeom>
          <a:noFill/>
          <a:ln w="38100">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0% shade cover</a:t>
            </a:r>
          </a:p>
        </p:txBody>
      </p:sp>
      <p:sp>
        <p:nvSpPr>
          <p:cNvPr id="18" name="TextBox 17">
            <a:extLst>
              <a:ext uri="{FF2B5EF4-FFF2-40B4-BE49-F238E27FC236}">
                <a16:creationId xmlns:a16="http://schemas.microsoft.com/office/drawing/2014/main" id="{457E9082-8814-D24D-B6D5-C5E8572A7371}"/>
              </a:ext>
            </a:extLst>
          </p:cNvPr>
          <p:cNvSpPr txBox="1"/>
          <p:nvPr/>
        </p:nvSpPr>
        <p:spPr>
          <a:xfrm>
            <a:off x="538466" y="4828610"/>
            <a:ext cx="2381572" cy="369332"/>
          </a:xfrm>
          <a:prstGeom prst="rect">
            <a:avLst/>
          </a:prstGeom>
          <a:noFill/>
          <a:ln w="38100">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shade cover</a:t>
            </a:r>
          </a:p>
        </p:txBody>
      </p:sp>
      <p:sp>
        <p:nvSpPr>
          <p:cNvPr id="19" name="TextBox 18">
            <a:extLst>
              <a:ext uri="{FF2B5EF4-FFF2-40B4-BE49-F238E27FC236}">
                <a16:creationId xmlns:a16="http://schemas.microsoft.com/office/drawing/2014/main" id="{3A29FD83-C185-C64E-828A-4496F5256ECC}"/>
              </a:ext>
            </a:extLst>
          </p:cNvPr>
          <p:cNvSpPr txBox="1"/>
          <p:nvPr/>
        </p:nvSpPr>
        <p:spPr>
          <a:xfrm>
            <a:off x="538465" y="5613903"/>
            <a:ext cx="2381571" cy="369332"/>
          </a:xfrm>
          <a:prstGeom prst="rect">
            <a:avLst/>
          </a:prstGeom>
          <a:noFill/>
          <a:ln w="38100">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80% shade cover</a:t>
            </a:r>
          </a:p>
        </p:txBody>
      </p:sp>
      <p:sp>
        <p:nvSpPr>
          <p:cNvPr id="20" name="TextBox 19">
            <a:extLst>
              <a:ext uri="{FF2B5EF4-FFF2-40B4-BE49-F238E27FC236}">
                <a16:creationId xmlns:a16="http://schemas.microsoft.com/office/drawing/2014/main" id="{B4B4FBD6-81D4-EE4B-99C6-5210CC969001}"/>
              </a:ext>
            </a:extLst>
          </p:cNvPr>
          <p:cNvSpPr txBox="1"/>
          <p:nvPr/>
        </p:nvSpPr>
        <p:spPr>
          <a:xfrm>
            <a:off x="538466" y="4043317"/>
            <a:ext cx="2381572" cy="369332"/>
          </a:xfrm>
          <a:prstGeom prst="rect">
            <a:avLst/>
          </a:prstGeom>
          <a:solidFill>
            <a:schemeClr val="bg1"/>
          </a:solidFill>
          <a:ln w="38100">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30% shade cover</a:t>
            </a:r>
          </a:p>
        </p:txBody>
      </p:sp>
      <p:sp>
        <p:nvSpPr>
          <p:cNvPr id="3" name="TextBox 2">
            <a:extLst>
              <a:ext uri="{FF2B5EF4-FFF2-40B4-BE49-F238E27FC236}">
                <a16:creationId xmlns:a16="http://schemas.microsoft.com/office/drawing/2014/main" id="{A440949B-AC1F-9F5A-7D9C-F4A68A82B64E}"/>
              </a:ext>
            </a:extLst>
          </p:cNvPr>
          <p:cNvSpPr txBox="1"/>
          <p:nvPr/>
        </p:nvSpPr>
        <p:spPr>
          <a:xfrm>
            <a:off x="3217440" y="3253591"/>
            <a:ext cx="2612823" cy="369332"/>
          </a:xfrm>
          <a:prstGeom prst="rect">
            <a:avLst/>
          </a:prstGeom>
          <a:solidFill>
            <a:schemeClr val="accent4">
              <a:lumMod val="75000"/>
            </a:schemeClr>
          </a:solidFill>
          <a:ln w="38100">
            <a:solidFill>
              <a:schemeClr val="tx1"/>
            </a:solidFill>
          </a:ln>
        </p:spPr>
        <p:txBody>
          <a:bodyPr wrap="square" rtlCol="0">
            <a:spAutoFit/>
          </a:bodyPr>
          <a:lstStyle/>
          <a:p>
            <a:pPr algn="ctr"/>
            <a:r>
              <a:rPr lang="en-US" dirty="0"/>
              <a:t>0 ppm N</a:t>
            </a:r>
          </a:p>
        </p:txBody>
      </p:sp>
      <p:sp>
        <p:nvSpPr>
          <p:cNvPr id="7" name="TextBox 6">
            <a:extLst>
              <a:ext uri="{FF2B5EF4-FFF2-40B4-BE49-F238E27FC236}">
                <a16:creationId xmlns:a16="http://schemas.microsoft.com/office/drawing/2014/main" id="{6E2246AF-1B8E-EF12-1FC6-AC6F22D92A2F}"/>
              </a:ext>
            </a:extLst>
          </p:cNvPr>
          <p:cNvSpPr txBox="1"/>
          <p:nvPr/>
        </p:nvSpPr>
        <p:spPr>
          <a:xfrm>
            <a:off x="3217440" y="4042334"/>
            <a:ext cx="2612823" cy="369332"/>
          </a:xfrm>
          <a:prstGeom prst="rect">
            <a:avLst/>
          </a:prstGeom>
          <a:solidFill>
            <a:schemeClr val="accent4">
              <a:lumMod val="40000"/>
              <a:lumOff val="60000"/>
            </a:schemeClr>
          </a:solidFill>
          <a:ln w="38100">
            <a:solidFill>
              <a:schemeClr val="tx1"/>
            </a:solidFill>
          </a:ln>
        </p:spPr>
        <p:txBody>
          <a:bodyPr wrap="square" rtlCol="0">
            <a:spAutoFit/>
          </a:bodyPr>
          <a:lstStyle/>
          <a:p>
            <a:pPr algn="ctr"/>
            <a:r>
              <a:rPr lang="en-US" dirty="0"/>
              <a:t>70 ppm N</a:t>
            </a:r>
          </a:p>
        </p:txBody>
      </p:sp>
      <p:sp>
        <p:nvSpPr>
          <p:cNvPr id="8" name="TextBox 7">
            <a:extLst>
              <a:ext uri="{FF2B5EF4-FFF2-40B4-BE49-F238E27FC236}">
                <a16:creationId xmlns:a16="http://schemas.microsoft.com/office/drawing/2014/main" id="{4B838FB7-2EBD-415D-5BAB-A2968252AD88}"/>
              </a:ext>
            </a:extLst>
          </p:cNvPr>
          <p:cNvSpPr txBox="1"/>
          <p:nvPr/>
        </p:nvSpPr>
        <p:spPr>
          <a:xfrm>
            <a:off x="3190616" y="4828610"/>
            <a:ext cx="2612823" cy="369332"/>
          </a:xfrm>
          <a:prstGeom prst="rect">
            <a:avLst/>
          </a:prstGeom>
          <a:solidFill>
            <a:schemeClr val="accent6">
              <a:lumMod val="40000"/>
              <a:lumOff val="60000"/>
            </a:schemeClr>
          </a:solidFill>
          <a:ln w="38100">
            <a:solidFill>
              <a:schemeClr val="tx1"/>
            </a:solidFill>
          </a:ln>
        </p:spPr>
        <p:txBody>
          <a:bodyPr wrap="square" rtlCol="0">
            <a:spAutoFit/>
          </a:bodyPr>
          <a:lstStyle/>
          <a:p>
            <a:pPr algn="ctr"/>
            <a:r>
              <a:rPr lang="en-US" dirty="0"/>
              <a:t>210 ppm N</a:t>
            </a:r>
          </a:p>
        </p:txBody>
      </p:sp>
      <p:sp>
        <p:nvSpPr>
          <p:cNvPr id="9" name="TextBox 8">
            <a:extLst>
              <a:ext uri="{FF2B5EF4-FFF2-40B4-BE49-F238E27FC236}">
                <a16:creationId xmlns:a16="http://schemas.microsoft.com/office/drawing/2014/main" id="{95098C8A-E030-4BC1-5E3B-67ED5F593BB5}"/>
              </a:ext>
            </a:extLst>
          </p:cNvPr>
          <p:cNvSpPr txBox="1"/>
          <p:nvPr/>
        </p:nvSpPr>
        <p:spPr>
          <a:xfrm>
            <a:off x="3190615" y="5613903"/>
            <a:ext cx="2612823" cy="369332"/>
          </a:xfrm>
          <a:prstGeom prst="rect">
            <a:avLst/>
          </a:prstGeom>
          <a:solidFill>
            <a:schemeClr val="accent6">
              <a:lumMod val="50000"/>
            </a:schemeClr>
          </a:solidFill>
          <a:ln w="38100">
            <a:solidFill>
              <a:schemeClr val="tx1"/>
            </a:solidFill>
          </a:ln>
        </p:spPr>
        <p:txBody>
          <a:bodyPr wrap="square" rtlCol="0">
            <a:spAutoFit/>
          </a:bodyPr>
          <a:lstStyle/>
          <a:p>
            <a:pPr algn="ctr"/>
            <a:r>
              <a:rPr lang="en-US" dirty="0"/>
              <a:t>630 ppm N</a:t>
            </a:r>
          </a:p>
        </p:txBody>
      </p:sp>
      <p:sp>
        <p:nvSpPr>
          <p:cNvPr id="23" name="TextBox 22">
            <a:extLst>
              <a:ext uri="{FF2B5EF4-FFF2-40B4-BE49-F238E27FC236}">
                <a16:creationId xmlns:a16="http://schemas.microsoft.com/office/drawing/2014/main" id="{25A2BA05-1E8B-854E-C25F-F3434134262C}"/>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7928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400F215-9AF1-444D-BD0B-53F63506D484}"/>
              </a:ext>
            </a:extLst>
          </p:cNvPr>
          <p:cNvGrpSpPr/>
          <p:nvPr/>
        </p:nvGrpSpPr>
        <p:grpSpPr>
          <a:xfrm>
            <a:off x="1211275" y="2719940"/>
            <a:ext cx="10059541" cy="1418120"/>
            <a:chOff x="330201" y="2879405"/>
            <a:chExt cx="10059541" cy="1418120"/>
          </a:xfrm>
        </p:grpSpPr>
        <p:sp>
          <p:nvSpPr>
            <p:cNvPr id="12" name="TextBox 11">
              <a:extLst>
                <a:ext uri="{FF2B5EF4-FFF2-40B4-BE49-F238E27FC236}">
                  <a16:creationId xmlns:a16="http://schemas.microsoft.com/office/drawing/2014/main" id="{FCF0CCC6-FE4F-EA49-9339-289CC40F4BF5}"/>
                </a:ext>
              </a:extLst>
            </p:cNvPr>
            <p:cNvSpPr txBox="1"/>
            <p:nvPr/>
          </p:nvSpPr>
          <p:spPr>
            <a:xfrm>
              <a:off x="330201" y="3105833"/>
              <a:ext cx="3369734"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Carbon cost to acquire nitrogen</a:t>
              </a:r>
            </a:p>
          </p:txBody>
        </p:sp>
        <p:sp>
          <p:nvSpPr>
            <p:cNvPr id="13" name="TextBox 12">
              <a:extLst>
                <a:ext uri="{FF2B5EF4-FFF2-40B4-BE49-F238E27FC236}">
                  <a16:creationId xmlns:a16="http://schemas.microsoft.com/office/drawing/2014/main" id="{856E19BB-7E95-6A48-8C4B-F04CCAAE3882}"/>
                </a:ext>
              </a:extLst>
            </p:cNvPr>
            <p:cNvSpPr txBox="1"/>
            <p:nvPr/>
          </p:nvSpPr>
          <p:spPr>
            <a:xfrm>
              <a:off x="4030071" y="3352054"/>
              <a:ext cx="425116"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DB69C0B6-7566-904F-95D8-84CEDA7E8C0B}"/>
                </a:ext>
              </a:extLst>
            </p:cNvPr>
            <p:cNvSpPr txBox="1"/>
            <p:nvPr/>
          </p:nvSpPr>
          <p:spPr>
            <a:xfrm>
              <a:off x="5559572" y="2879405"/>
              <a:ext cx="4055919" cy="584775"/>
            </a:xfrm>
            <a:prstGeom prst="rect">
              <a:avLst/>
            </a:prstGeom>
            <a:noFill/>
          </p:spPr>
          <p:txBody>
            <a:bodyPr wrap="none" rtlCol="0">
              <a:spAutoFit/>
            </a:bodyPr>
            <a:lstStyle/>
            <a:p>
              <a:r>
                <a:rPr lang="en-US" sz="3200" dirty="0">
                  <a:solidFill>
                    <a:schemeClr val="accent1">
                      <a:lumMod val="75000"/>
                    </a:schemeClr>
                  </a:solidFill>
                  <a:latin typeface="Arial" panose="020B0604020202020204" pitchFamily="34" charset="0"/>
                  <a:cs typeface="Arial" panose="020B0604020202020204" pitchFamily="34" charset="0"/>
                </a:rPr>
                <a:t>Root carbon biomass</a:t>
              </a:r>
            </a:p>
          </p:txBody>
        </p:sp>
        <p:sp>
          <p:nvSpPr>
            <p:cNvPr id="15" name="TextBox 14">
              <a:extLst>
                <a:ext uri="{FF2B5EF4-FFF2-40B4-BE49-F238E27FC236}">
                  <a16:creationId xmlns:a16="http://schemas.microsoft.com/office/drawing/2014/main" id="{85B4E2F5-4280-5843-85D1-DB59880306F5}"/>
                </a:ext>
              </a:extLst>
            </p:cNvPr>
            <p:cNvSpPr txBox="1"/>
            <p:nvPr/>
          </p:nvSpPr>
          <p:spPr>
            <a:xfrm>
              <a:off x="4785323" y="3712750"/>
              <a:ext cx="5604419" cy="584775"/>
            </a:xfrm>
            <a:prstGeom prst="rect">
              <a:avLst/>
            </a:prstGeom>
            <a:noFill/>
          </p:spPr>
          <p:txBody>
            <a:bodyPr wrap="none" rtlCol="0">
              <a:spAutoFit/>
            </a:bodyPr>
            <a:lstStyle/>
            <a:p>
              <a:r>
                <a:rPr lang="en-US" sz="3200" dirty="0">
                  <a:solidFill>
                    <a:schemeClr val="accent2">
                      <a:lumMod val="75000"/>
                    </a:schemeClr>
                  </a:solidFill>
                  <a:latin typeface="Arial" panose="020B0604020202020204" pitchFamily="34" charset="0"/>
                  <a:cs typeface="Arial" panose="020B0604020202020204" pitchFamily="34" charset="0"/>
                </a:rPr>
                <a:t>Whole-plant nitrogen biomass</a:t>
              </a:r>
            </a:p>
          </p:txBody>
        </p:sp>
        <p:cxnSp>
          <p:nvCxnSpPr>
            <p:cNvPr id="17" name="Straight Connector 16">
              <a:extLst>
                <a:ext uri="{FF2B5EF4-FFF2-40B4-BE49-F238E27FC236}">
                  <a16:creationId xmlns:a16="http://schemas.microsoft.com/office/drawing/2014/main" id="{32EF41E3-76E8-E64D-98E8-278EBF729575}"/>
                </a:ext>
              </a:extLst>
            </p:cNvPr>
            <p:cNvCxnSpPr>
              <a:cxnSpLocks/>
            </p:cNvCxnSpPr>
            <p:nvPr/>
          </p:nvCxnSpPr>
          <p:spPr>
            <a:xfrm flipH="1">
              <a:off x="4785323" y="3608488"/>
              <a:ext cx="560441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12C650-ACE8-09A0-58D0-ACB3ACF68506}"/>
              </a:ext>
            </a:extLst>
          </p:cNvPr>
          <p:cNvSpPr>
            <a:spLocks noGrp="1"/>
          </p:cNvSpPr>
          <p:nvPr>
            <p:ph type="title"/>
          </p:nvPr>
        </p:nvSpPr>
        <p:spPr>
          <a:xfrm>
            <a:off x="838200" y="365125"/>
            <a:ext cx="10515600" cy="1325563"/>
          </a:xfrm>
        </p:spPr>
        <p:txBody>
          <a:bodyPr/>
          <a:lstStyle/>
          <a:p>
            <a:r>
              <a:rPr lang="en-US" dirty="0"/>
              <a:t>Measurements</a:t>
            </a:r>
          </a:p>
        </p:txBody>
      </p:sp>
      <p:sp>
        <p:nvSpPr>
          <p:cNvPr id="3" name="Rectangle 2">
            <a:extLst>
              <a:ext uri="{FF2B5EF4-FFF2-40B4-BE49-F238E27FC236}">
                <a16:creationId xmlns:a16="http://schemas.microsoft.com/office/drawing/2014/main" id="{01D093D2-82A4-5DE9-5A52-9344FBE8F215}"/>
              </a:ext>
            </a:extLst>
          </p:cNvPr>
          <p:cNvSpPr>
            <a:spLocks noChangeAspect="1"/>
          </p:cNvSpPr>
          <p:nvPr/>
        </p:nvSpPr>
        <p:spPr>
          <a:xfrm>
            <a:off x="10670986" y="149329"/>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9" name="TextBox 8">
            <a:extLst>
              <a:ext uri="{FF2B5EF4-FFF2-40B4-BE49-F238E27FC236}">
                <a16:creationId xmlns:a16="http://schemas.microsoft.com/office/drawing/2014/main" id="{B875B639-B5A5-D64E-565E-A55D9E753192}"/>
              </a:ext>
            </a:extLst>
          </p:cNvPr>
          <p:cNvSpPr txBox="1"/>
          <p:nvPr/>
        </p:nvSpPr>
        <p:spPr>
          <a:xfrm>
            <a:off x="8270734" y="6597605"/>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77A42185-2E01-17AE-FF4C-B6C87F6356F7}"/>
              </a:ext>
            </a:extLst>
          </p:cNvPr>
          <p:cNvSpPr>
            <a:spLocks noGrp="1"/>
          </p:cNvSpPr>
          <p:nvPr>
            <p:ph type="sldNum" sz="quarter" idx="12"/>
          </p:nvPr>
        </p:nvSpPr>
        <p:spPr/>
        <p:txBody>
          <a:bodyPr/>
          <a:lstStyle/>
          <a:p>
            <a:fld id="{10B35473-280C-E043-9392-7E81C67433BF}" type="slidenum">
              <a:rPr lang="en-US" smtClean="0"/>
              <a:t>26</a:t>
            </a:fld>
            <a:endParaRPr lang="en-US"/>
          </a:p>
        </p:txBody>
      </p:sp>
    </p:spTree>
    <p:extLst>
      <p:ext uri="{BB962C8B-B14F-4D97-AF65-F5344CB8AC3E}">
        <p14:creationId xmlns:p14="http://schemas.microsoft.com/office/powerpoint/2010/main" val="4178068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max</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hirsutum</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00974096-3E72-F847-ABBB-F44A1D7FB54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Hypotheses</a:t>
            </a:r>
          </a:p>
        </p:txBody>
      </p:sp>
      <p:sp>
        <p:nvSpPr>
          <p:cNvPr id="15" name="Rectangle 14">
            <a:extLst>
              <a:ext uri="{FF2B5EF4-FFF2-40B4-BE49-F238E27FC236}">
                <a16:creationId xmlns:a16="http://schemas.microsoft.com/office/drawing/2014/main" id="{C4E0F29E-0379-9347-8AD5-700867735A14}"/>
              </a:ext>
            </a:extLst>
          </p:cNvPr>
          <p:cNvSpPr/>
          <p:nvPr/>
        </p:nvSpPr>
        <p:spPr>
          <a:xfrm>
            <a:off x="147047" y="5817368"/>
            <a:ext cx="1617133" cy="422275"/>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effect</a:t>
            </a:r>
          </a:p>
        </p:txBody>
      </p:sp>
      <p:sp>
        <p:nvSpPr>
          <p:cNvPr id="17" name="Rectangle 16">
            <a:extLst>
              <a:ext uri="{FF2B5EF4-FFF2-40B4-BE49-F238E27FC236}">
                <a16:creationId xmlns:a16="http://schemas.microsoft.com/office/drawing/2014/main" id="{0F8FCD68-2F67-824C-BDF4-6730AEC7606B}"/>
              </a:ext>
            </a:extLst>
          </p:cNvPr>
          <p:cNvSpPr/>
          <p:nvPr/>
        </p:nvSpPr>
        <p:spPr>
          <a:xfrm>
            <a:off x="147046" y="6351562"/>
            <a:ext cx="1617133" cy="422275"/>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effect</a:t>
            </a:r>
          </a:p>
        </p:txBody>
      </p:sp>
      <p:sp>
        <p:nvSpPr>
          <p:cNvPr id="2" name="Rectangle 1">
            <a:extLst>
              <a:ext uri="{FF2B5EF4-FFF2-40B4-BE49-F238E27FC236}">
                <a16:creationId xmlns:a16="http://schemas.microsoft.com/office/drawing/2014/main" id="{BC430FEC-A408-6940-233E-F9A008F15784}"/>
              </a:ext>
            </a:extLst>
          </p:cNvPr>
          <p:cNvSpPr>
            <a:spLocks noChangeAspect="1"/>
          </p:cNvSpPr>
          <p:nvPr/>
        </p:nvSpPr>
        <p:spPr>
          <a:xfrm>
            <a:off x="10670986" y="149329"/>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3" name="Slide Number Placeholder 2">
            <a:extLst>
              <a:ext uri="{FF2B5EF4-FFF2-40B4-BE49-F238E27FC236}">
                <a16:creationId xmlns:a16="http://schemas.microsoft.com/office/drawing/2014/main" id="{81C81515-C771-7931-1BB1-B9A5A02954A8}"/>
              </a:ext>
            </a:extLst>
          </p:cNvPr>
          <p:cNvSpPr>
            <a:spLocks noGrp="1"/>
          </p:cNvSpPr>
          <p:nvPr>
            <p:ph type="sldNum" sz="quarter" idx="12"/>
          </p:nvPr>
        </p:nvSpPr>
        <p:spPr/>
        <p:txBody>
          <a:bodyPr/>
          <a:lstStyle/>
          <a:p>
            <a:fld id="{10B35473-280C-E043-9392-7E81C67433BF}" type="slidenum">
              <a:rPr lang="en-US" smtClean="0"/>
              <a:t>27</a:t>
            </a:fld>
            <a:endParaRPr lang="en-US"/>
          </a:p>
        </p:txBody>
      </p:sp>
    </p:spTree>
    <p:extLst>
      <p:ext uri="{BB962C8B-B14F-4D97-AF65-F5344CB8AC3E}">
        <p14:creationId xmlns:p14="http://schemas.microsoft.com/office/powerpoint/2010/main" val="2589454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15CA-3395-D334-57D5-68513D3C36D6}"/>
              </a:ext>
            </a:extLst>
          </p:cNvPr>
          <p:cNvSpPr>
            <a:spLocks noGrp="1"/>
          </p:cNvSpPr>
          <p:nvPr>
            <p:ph type="title"/>
          </p:nvPr>
        </p:nvSpPr>
        <p:spPr/>
        <p:txBody>
          <a:bodyPr>
            <a:normAutofit fontScale="90000"/>
          </a:bodyPr>
          <a:lstStyle/>
          <a:p>
            <a:r>
              <a:rPr lang="en-US" sz="3600" dirty="0">
                <a:latin typeface="Arial" panose="020B0604020202020204" pitchFamily="34" charset="0"/>
                <a:cs typeface="Arial" panose="020B0604020202020204" pitchFamily="34" charset="0"/>
              </a:rPr>
              <a:t>Carbon costs to acquire nitrogen </a:t>
            </a:r>
            <a:r>
              <a:rPr lang="en-US" sz="3600" b="1" dirty="0">
                <a:solidFill>
                  <a:srgbClr val="C00000"/>
                </a:solidFill>
                <a:latin typeface="Arial" panose="020B0604020202020204" pitchFamily="34" charset="0"/>
                <a:cs typeface="Arial" panose="020B0604020202020204" pitchFamily="34" charset="0"/>
              </a:rPr>
              <a:t>decreased</a:t>
            </a:r>
            <a:r>
              <a:rPr lang="en-US" sz="3600" dirty="0">
                <a:latin typeface="Arial" panose="020B0604020202020204" pitchFamily="34" charset="0"/>
                <a:cs typeface="Arial" panose="020B0604020202020204" pitchFamily="34" charset="0"/>
              </a:rPr>
              <a:t> with increasing fertilization</a:t>
            </a:r>
            <a:r>
              <a:rPr lang="en-US" sz="3600" dirty="0">
                <a:solidFill>
                  <a:schemeClr val="bg1"/>
                </a:solidFill>
                <a:latin typeface="Arial" panose="020B0604020202020204" pitchFamily="34" charset="0"/>
                <a:cs typeface="Arial" panose="020B0604020202020204" pitchFamily="34" charset="0"/>
              </a:rPr>
              <a:t>, but increased with increasing light availability</a:t>
            </a:r>
            <a:endParaRPr lang="en-US" dirty="0">
              <a:solidFill>
                <a:schemeClr val="bg1"/>
              </a:solidFill>
            </a:endParaRPr>
          </a:p>
        </p:txBody>
      </p:sp>
      <p:sp>
        <p:nvSpPr>
          <p:cNvPr id="3" name="Slide Number Placeholder 2">
            <a:extLst>
              <a:ext uri="{FF2B5EF4-FFF2-40B4-BE49-F238E27FC236}">
                <a16:creationId xmlns:a16="http://schemas.microsoft.com/office/drawing/2014/main" id="{6841EB80-5A5D-A1FF-DD44-84EB93BFABA6}"/>
              </a:ext>
            </a:extLst>
          </p:cNvPr>
          <p:cNvSpPr>
            <a:spLocks noGrp="1"/>
          </p:cNvSpPr>
          <p:nvPr>
            <p:ph type="sldNum" sz="quarter" idx="12"/>
          </p:nvPr>
        </p:nvSpPr>
        <p:spPr/>
        <p:txBody>
          <a:bodyPr/>
          <a:lstStyle/>
          <a:p>
            <a:fld id="{10B35473-280C-E043-9392-7E81C67433BF}" type="slidenum">
              <a:rPr lang="en-US" smtClean="0"/>
              <a:t>28</a:t>
            </a:fld>
            <a:endParaRPr lang="en-US"/>
          </a:p>
        </p:txBody>
      </p:sp>
      <p:sp>
        <p:nvSpPr>
          <p:cNvPr id="4" name="TextBox 3">
            <a:extLst>
              <a:ext uri="{FF2B5EF4-FFF2-40B4-BE49-F238E27FC236}">
                <a16:creationId xmlns:a16="http://schemas.microsoft.com/office/drawing/2014/main" id="{6D261155-AA2D-DD9F-28DF-6B60D5E047BE}"/>
              </a:ext>
            </a:extLst>
          </p:cNvPr>
          <p:cNvSpPr txBox="1"/>
          <p:nvPr/>
        </p:nvSpPr>
        <p:spPr>
          <a:xfrm>
            <a:off x="8270734" y="6597605"/>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pic>
        <p:nvPicPr>
          <p:cNvPr id="6" name="Picture 5" descr="Chart, line chart&#10;&#10;Description automatically generated">
            <a:extLst>
              <a:ext uri="{FF2B5EF4-FFF2-40B4-BE49-F238E27FC236}">
                <a16:creationId xmlns:a16="http://schemas.microsoft.com/office/drawing/2014/main" id="{F54B91FE-2024-25E8-2F5E-DF18D8F8FB1B}"/>
              </a:ext>
            </a:extLst>
          </p:cNvPr>
          <p:cNvPicPr>
            <a:picLocks noChangeAspect="1"/>
          </p:cNvPicPr>
          <p:nvPr/>
        </p:nvPicPr>
        <p:blipFill>
          <a:blip r:embed="rId2"/>
          <a:stretch>
            <a:fillRect/>
          </a:stretch>
        </p:blipFill>
        <p:spPr>
          <a:xfrm>
            <a:off x="1533145" y="1758036"/>
            <a:ext cx="10356494" cy="4530966"/>
          </a:xfrm>
          <a:prstGeom prst="rect">
            <a:avLst/>
          </a:prstGeom>
        </p:spPr>
      </p:pic>
    </p:spTree>
    <p:extLst>
      <p:ext uri="{BB962C8B-B14F-4D97-AF65-F5344CB8AC3E}">
        <p14:creationId xmlns:p14="http://schemas.microsoft.com/office/powerpoint/2010/main" val="3254414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15CA-3395-D334-57D5-68513D3C36D6}"/>
              </a:ext>
            </a:extLst>
          </p:cNvPr>
          <p:cNvSpPr>
            <a:spLocks noGrp="1"/>
          </p:cNvSpPr>
          <p:nvPr>
            <p:ph type="title"/>
          </p:nvPr>
        </p:nvSpPr>
        <p:spPr/>
        <p:txBody>
          <a:bodyPr>
            <a:normAutofit fontScale="90000"/>
          </a:bodyPr>
          <a:lstStyle/>
          <a:p>
            <a:r>
              <a:rPr lang="en-US" sz="3600" dirty="0">
                <a:latin typeface="Arial" panose="020B0604020202020204" pitchFamily="34" charset="0"/>
                <a:cs typeface="Arial" panose="020B0604020202020204" pitchFamily="34" charset="0"/>
              </a:rPr>
              <a:t>Carbon costs to acquire nitrogen </a:t>
            </a:r>
            <a:r>
              <a:rPr lang="en-US" sz="3600" b="1" dirty="0">
                <a:solidFill>
                  <a:srgbClr val="C00000"/>
                </a:solidFill>
                <a:latin typeface="Arial" panose="020B0604020202020204" pitchFamily="34" charset="0"/>
                <a:cs typeface="Arial" panose="020B0604020202020204" pitchFamily="34" charset="0"/>
              </a:rPr>
              <a:t>decreased</a:t>
            </a:r>
            <a:r>
              <a:rPr lang="en-US" sz="3600" dirty="0">
                <a:latin typeface="Arial" panose="020B0604020202020204" pitchFamily="34" charset="0"/>
                <a:cs typeface="Arial" panose="020B0604020202020204" pitchFamily="34" charset="0"/>
              </a:rPr>
              <a:t> with increasing fertilization, but </a:t>
            </a:r>
            <a:r>
              <a:rPr lang="en-US" sz="3600" b="1" dirty="0">
                <a:solidFill>
                  <a:schemeClr val="accent1">
                    <a:lumMod val="75000"/>
                  </a:schemeClr>
                </a:solidFill>
                <a:latin typeface="Arial" panose="020B0604020202020204" pitchFamily="34" charset="0"/>
                <a:cs typeface="Arial" panose="020B0604020202020204" pitchFamily="34" charset="0"/>
              </a:rPr>
              <a:t>increased</a:t>
            </a:r>
            <a:r>
              <a:rPr lang="en-US" sz="3600" dirty="0">
                <a:latin typeface="Arial" panose="020B0604020202020204" pitchFamily="34" charset="0"/>
                <a:cs typeface="Arial" panose="020B0604020202020204" pitchFamily="34" charset="0"/>
              </a:rPr>
              <a:t> with increasing light availability</a:t>
            </a:r>
            <a:endParaRPr lang="en-US" dirty="0"/>
          </a:p>
        </p:txBody>
      </p:sp>
      <p:sp>
        <p:nvSpPr>
          <p:cNvPr id="3" name="Slide Number Placeholder 2">
            <a:extLst>
              <a:ext uri="{FF2B5EF4-FFF2-40B4-BE49-F238E27FC236}">
                <a16:creationId xmlns:a16="http://schemas.microsoft.com/office/drawing/2014/main" id="{6841EB80-5A5D-A1FF-DD44-84EB93BFABA6}"/>
              </a:ext>
            </a:extLst>
          </p:cNvPr>
          <p:cNvSpPr>
            <a:spLocks noGrp="1"/>
          </p:cNvSpPr>
          <p:nvPr>
            <p:ph type="sldNum" sz="quarter" idx="12"/>
          </p:nvPr>
        </p:nvSpPr>
        <p:spPr/>
        <p:txBody>
          <a:bodyPr/>
          <a:lstStyle/>
          <a:p>
            <a:fld id="{10B35473-280C-E043-9392-7E81C67433BF}" type="slidenum">
              <a:rPr lang="en-US" smtClean="0"/>
              <a:t>29</a:t>
            </a:fld>
            <a:endParaRPr lang="en-US"/>
          </a:p>
        </p:txBody>
      </p:sp>
      <p:sp>
        <p:nvSpPr>
          <p:cNvPr id="4" name="TextBox 3">
            <a:extLst>
              <a:ext uri="{FF2B5EF4-FFF2-40B4-BE49-F238E27FC236}">
                <a16:creationId xmlns:a16="http://schemas.microsoft.com/office/drawing/2014/main" id="{6D261155-AA2D-DD9F-28DF-6B60D5E047BE}"/>
              </a:ext>
            </a:extLst>
          </p:cNvPr>
          <p:cNvSpPr txBox="1"/>
          <p:nvPr/>
        </p:nvSpPr>
        <p:spPr>
          <a:xfrm>
            <a:off x="8270734" y="6597605"/>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pic>
        <p:nvPicPr>
          <p:cNvPr id="6" name="Picture 5" descr="Chart, line chart&#10;&#10;Description automatically generated">
            <a:extLst>
              <a:ext uri="{FF2B5EF4-FFF2-40B4-BE49-F238E27FC236}">
                <a16:creationId xmlns:a16="http://schemas.microsoft.com/office/drawing/2014/main" id="{F54B91FE-2024-25E8-2F5E-DF18D8F8FB1B}"/>
              </a:ext>
            </a:extLst>
          </p:cNvPr>
          <p:cNvPicPr>
            <a:picLocks noChangeAspect="1"/>
          </p:cNvPicPr>
          <p:nvPr/>
        </p:nvPicPr>
        <p:blipFill>
          <a:blip r:embed="rId2"/>
          <a:stretch>
            <a:fillRect/>
          </a:stretch>
        </p:blipFill>
        <p:spPr>
          <a:xfrm>
            <a:off x="1533145" y="1758036"/>
            <a:ext cx="10356494" cy="4530966"/>
          </a:xfrm>
          <a:prstGeom prst="rect">
            <a:avLst/>
          </a:prstGeom>
        </p:spPr>
      </p:pic>
    </p:spTree>
    <p:extLst>
      <p:ext uri="{BB962C8B-B14F-4D97-AF65-F5344CB8AC3E}">
        <p14:creationId xmlns:p14="http://schemas.microsoft.com/office/powerpoint/2010/main" val="2046274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B73996E-63EB-1110-7C1D-31F1CCEE00A7}"/>
              </a:ext>
            </a:extLst>
          </p:cNvPr>
          <p:cNvPicPr>
            <a:picLocks noChangeAspect="1"/>
          </p:cNvPicPr>
          <p:nvPr/>
        </p:nvPicPr>
        <p:blipFill>
          <a:blip r:embed="rId2"/>
          <a:stretch>
            <a:fillRect/>
          </a:stretch>
        </p:blipFill>
        <p:spPr>
          <a:xfrm>
            <a:off x="624690" y="-12070"/>
            <a:ext cx="10992112" cy="6870070"/>
          </a:xfrm>
          <a:prstGeom prst="rect">
            <a:avLst/>
          </a:prstGeom>
        </p:spPr>
      </p:pic>
      <p:sp>
        <p:nvSpPr>
          <p:cNvPr id="8" name="TextBox 7">
            <a:extLst>
              <a:ext uri="{FF2B5EF4-FFF2-40B4-BE49-F238E27FC236}">
                <a16:creationId xmlns:a16="http://schemas.microsoft.com/office/drawing/2014/main" id="{CC8C7E3A-C74A-E57D-555F-55945B77A986}"/>
              </a:ext>
            </a:extLst>
          </p:cNvPr>
          <p:cNvSpPr txBox="1"/>
          <p:nvPr/>
        </p:nvSpPr>
        <p:spPr>
          <a:xfrm>
            <a:off x="9426829" y="6611779"/>
            <a:ext cx="27622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Adapted from Fig 5.12 in IPCC (2021)</a:t>
            </a:r>
          </a:p>
        </p:txBody>
      </p:sp>
      <p:sp>
        <p:nvSpPr>
          <p:cNvPr id="4" name="Slide Number Placeholder 3">
            <a:extLst>
              <a:ext uri="{FF2B5EF4-FFF2-40B4-BE49-F238E27FC236}">
                <a16:creationId xmlns:a16="http://schemas.microsoft.com/office/drawing/2014/main" id="{4F7F3F5E-19CB-A980-13B0-A02B1C5D6818}"/>
              </a:ext>
            </a:extLst>
          </p:cNvPr>
          <p:cNvSpPr>
            <a:spLocks noGrp="1"/>
          </p:cNvSpPr>
          <p:nvPr>
            <p:ph type="sldNum" sz="quarter" idx="12"/>
          </p:nvPr>
        </p:nvSpPr>
        <p:spPr/>
        <p:txBody>
          <a:bodyPr/>
          <a:lstStyle/>
          <a:p>
            <a:fld id="{10B35473-280C-E043-9392-7E81C67433BF}" type="slidenum">
              <a:rPr lang="en-US" smtClean="0"/>
              <a:t>3</a:t>
            </a:fld>
            <a:endParaRPr lang="en-US"/>
          </a:p>
        </p:txBody>
      </p:sp>
    </p:spTree>
    <p:extLst>
      <p:ext uri="{BB962C8B-B14F-4D97-AF65-F5344CB8AC3E}">
        <p14:creationId xmlns:p14="http://schemas.microsoft.com/office/powerpoint/2010/main" val="2888560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15CA-3395-D334-57D5-68513D3C36D6}"/>
              </a:ext>
            </a:extLst>
          </p:cNvPr>
          <p:cNvSpPr>
            <a:spLocks noGrp="1"/>
          </p:cNvSpPr>
          <p:nvPr>
            <p:ph type="title"/>
          </p:nvPr>
        </p:nvSpPr>
        <p:spPr/>
        <p:txBody>
          <a:bodyPr>
            <a:normAutofit fontScale="90000"/>
          </a:bodyPr>
          <a:lstStyle/>
          <a:p>
            <a:r>
              <a:rPr lang="en-US" sz="3600" dirty="0">
                <a:latin typeface="Arial" panose="020B0604020202020204" pitchFamily="34" charset="0"/>
                <a:cs typeface="Arial" panose="020B0604020202020204" pitchFamily="34" charset="0"/>
              </a:rPr>
              <a:t>Carbon costs to acquire nitrogen </a:t>
            </a:r>
            <a:r>
              <a:rPr lang="en-US" sz="3600" b="1" dirty="0">
                <a:solidFill>
                  <a:srgbClr val="C00000"/>
                </a:solidFill>
                <a:latin typeface="Arial" panose="020B0604020202020204" pitchFamily="34" charset="0"/>
                <a:cs typeface="Arial" panose="020B0604020202020204" pitchFamily="34" charset="0"/>
              </a:rPr>
              <a:t>decreased</a:t>
            </a:r>
            <a:r>
              <a:rPr lang="en-US" sz="3600" dirty="0">
                <a:latin typeface="Arial" panose="020B0604020202020204" pitchFamily="34" charset="0"/>
                <a:cs typeface="Arial" panose="020B0604020202020204" pitchFamily="34" charset="0"/>
              </a:rPr>
              <a:t> with increasing fertilization, but </a:t>
            </a:r>
            <a:r>
              <a:rPr lang="en-US" sz="3600" b="1" dirty="0">
                <a:solidFill>
                  <a:schemeClr val="accent1">
                    <a:lumMod val="75000"/>
                  </a:schemeClr>
                </a:solidFill>
                <a:latin typeface="Arial" panose="020B0604020202020204" pitchFamily="34" charset="0"/>
                <a:cs typeface="Arial" panose="020B0604020202020204" pitchFamily="34" charset="0"/>
              </a:rPr>
              <a:t>increased</a:t>
            </a:r>
            <a:r>
              <a:rPr lang="en-US" sz="3600" dirty="0">
                <a:latin typeface="Arial" panose="020B0604020202020204" pitchFamily="34" charset="0"/>
                <a:cs typeface="Arial" panose="020B0604020202020204" pitchFamily="34" charset="0"/>
              </a:rPr>
              <a:t> with increasing light availability</a:t>
            </a:r>
            <a:endParaRPr lang="en-US" dirty="0"/>
          </a:p>
        </p:txBody>
      </p:sp>
      <p:sp>
        <p:nvSpPr>
          <p:cNvPr id="3" name="Slide Number Placeholder 2">
            <a:extLst>
              <a:ext uri="{FF2B5EF4-FFF2-40B4-BE49-F238E27FC236}">
                <a16:creationId xmlns:a16="http://schemas.microsoft.com/office/drawing/2014/main" id="{6841EB80-5A5D-A1FF-DD44-84EB93BFABA6}"/>
              </a:ext>
            </a:extLst>
          </p:cNvPr>
          <p:cNvSpPr>
            <a:spLocks noGrp="1"/>
          </p:cNvSpPr>
          <p:nvPr>
            <p:ph type="sldNum" sz="quarter" idx="12"/>
          </p:nvPr>
        </p:nvSpPr>
        <p:spPr/>
        <p:txBody>
          <a:bodyPr/>
          <a:lstStyle/>
          <a:p>
            <a:fld id="{10B35473-280C-E043-9392-7E81C67433BF}" type="slidenum">
              <a:rPr lang="en-US" smtClean="0"/>
              <a:t>30</a:t>
            </a:fld>
            <a:endParaRPr lang="en-US"/>
          </a:p>
        </p:txBody>
      </p:sp>
      <p:sp>
        <p:nvSpPr>
          <p:cNvPr id="4" name="TextBox 3">
            <a:extLst>
              <a:ext uri="{FF2B5EF4-FFF2-40B4-BE49-F238E27FC236}">
                <a16:creationId xmlns:a16="http://schemas.microsoft.com/office/drawing/2014/main" id="{6D261155-AA2D-DD9F-28DF-6B60D5E047BE}"/>
              </a:ext>
            </a:extLst>
          </p:cNvPr>
          <p:cNvSpPr txBox="1"/>
          <p:nvPr/>
        </p:nvSpPr>
        <p:spPr>
          <a:xfrm>
            <a:off x="8270734" y="6597605"/>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pic>
        <p:nvPicPr>
          <p:cNvPr id="6" name="Picture 5" descr="Chart, line chart&#10;&#10;Description automatically generated">
            <a:extLst>
              <a:ext uri="{FF2B5EF4-FFF2-40B4-BE49-F238E27FC236}">
                <a16:creationId xmlns:a16="http://schemas.microsoft.com/office/drawing/2014/main" id="{F54B91FE-2024-25E8-2F5E-DF18D8F8FB1B}"/>
              </a:ext>
            </a:extLst>
          </p:cNvPr>
          <p:cNvPicPr>
            <a:picLocks noChangeAspect="1"/>
          </p:cNvPicPr>
          <p:nvPr/>
        </p:nvPicPr>
        <p:blipFill>
          <a:blip r:embed="rId2"/>
          <a:stretch>
            <a:fillRect/>
          </a:stretch>
        </p:blipFill>
        <p:spPr>
          <a:xfrm>
            <a:off x="1533145" y="1758036"/>
            <a:ext cx="10356494" cy="4530966"/>
          </a:xfrm>
          <a:prstGeom prst="rect">
            <a:avLst/>
          </a:prstGeom>
        </p:spPr>
      </p:pic>
      <p:sp>
        <p:nvSpPr>
          <p:cNvPr id="5" name="TextBox 4">
            <a:extLst>
              <a:ext uri="{FF2B5EF4-FFF2-40B4-BE49-F238E27FC236}">
                <a16:creationId xmlns:a16="http://schemas.microsoft.com/office/drawing/2014/main" id="{A4B10D8A-956D-1714-3F77-9F178772ABDC}"/>
              </a:ext>
            </a:extLst>
          </p:cNvPr>
          <p:cNvSpPr txBox="1"/>
          <p:nvPr/>
        </p:nvSpPr>
        <p:spPr>
          <a:xfrm>
            <a:off x="111971" y="6412939"/>
            <a:ext cx="6340197" cy="369332"/>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G. max </a:t>
            </a:r>
            <a:r>
              <a:rPr lang="en-US" dirty="0">
                <a:latin typeface="Arial" panose="020B0604020202020204" pitchFamily="34" charset="0"/>
                <a:cs typeface="Arial" panose="020B0604020202020204" pitchFamily="34" charset="0"/>
              </a:rPr>
              <a:t>generally </a:t>
            </a:r>
            <a:r>
              <a:rPr lang="en-US" b="1" dirty="0">
                <a:latin typeface="Arial" panose="020B0604020202020204" pitchFamily="34" charset="0"/>
                <a:cs typeface="Arial" panose="020B0604020202020204" pitchFamily="34" charset="0"/>
              </a:rPr>
              <a:t>less</a:t>
            </a:r>
            <a:r>
              <a:rPr lang="en-US" dirty="0">
                <a:latin typeface="Arial" panose="020B0604020202020204" pitchFamily="34" charset="0"/>
                <a:cs typeface="Arial" panose="020B0604020202020204" pitchFamily="34" charset="0"/>
              </a:rPr>
              <a:t> responsive to soil nitrogen availability</a:t>
            </a:r>
          </a:p>
        </p:txBody>
      </p:sp>
    </p:spTree>
    <p:extLst>
      <p:ext uri="{BB962C8B-B14F-4D97-AF65-F5344CB8AC3E}">
        <p14:creationId xmlns:p14="http://schemas.microsoft.com/office/powerpoint/2010/main" val="2307025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46F4-95CB-192C-1DEC-9B3AF6ECF6E0}"/>
              </a:ext>
            </a:extLst>
          </p:cNvPr>
          <p:cNvSpPr>
            <a:spLocks noGrp="1"/>
          </p:cNvSpPr>
          <p:nvPr>
            <p:ph type="title"/>
          </p:nvPr>
        </p:nvSpPr>
        <p:spPr/>
        <p:txBody>
          <a:bodyPr/>
          <a:lstStyle/>
          <a:p>
            <a:r>
              <a:rPr lang="en-US" dirty="0"/>
              <a:t>Reduced response of </a:t>
            </a:r>
            <a:r>
              <a:rPr lang="en-US" i="1" dirty="0"/>
              <a:t>G. max</a:t>
            </a:r>
            <a:r>
              <a:rPr lang="en-US" dirty="0"/>
              <a:t> to soil nitrogen may be due to reduced investment in root nodules</a:t>
            </a:r>
            <a:endParaRPr lang="en-US" i="1" dirty="0"/>
          </a:p>
        </p:txBody>
      </p:sp>
      <p:sp>
        <p:nvSpPr>
          <p:cNvPr id="3" name="Slide Number Placeholder 2">
            <a:extLst>
              <a:ext uri="{FF2B5EF4-FFF2-40B4-BE49-F238E27FC236}">
                <a16:creationId xmlns:a16="http://schemas.microsoft.com/office/drawing/2014/main" id="{08F4C17F-2CDD-BE90-A5D5-EC631187BC39}"/>
              </a:ext>
            </a:extLst>
          </p:cNvPr>
          <p:cNvSpPr>
            <a:spLocks noGrp="1"/>
          </p:cNvSpPr>
          <p:nvPr>
            <p:ph type="sldNum" sz="quarter" idx="12"/>
          </p:nvPr>
        </p:nvSpPr>
        <p:spPr/>
        <p:txBody>
          <a:bodyPr/>
          <a:lstStyle/>
          <a:p>
            <a:fld id="{10B35473-280C-E043-9392-7E81C67433BF}" type="slidenum">
              <a:rPr lang="en-US" smtClean="0"/>
              <a:t>31</a:t>
            </a:fld>
            <a:endParaRPr lang="en-US"/>
          </a:p>
        </p:txBody>
      </p:sp>
      <p:pic>
        <p:nvPicPr>
          <p:cNvPr id="5" name="Picture 4" descr="Chart, scatter chart&#10;&#10;Description automatically generated">
            <a:extLst>
              <a:ext uri="{FF2B5EF4-FFF2-40B4-BE49-F238E27FC236}">
                <a16:creationId xmlns:a16="http://schemas.microsoft.com/office/drawing/2014/main" id="{8B15C7D5-08DD-C5BA-EC2F-6C0C56AED1DA}"/>
              </a:ext>
            </a:extLst>
          </p:cNvPr>
          <p:cNvPicPr>
            <a:picLocks noChangeAspect="1"/>
          </p:cNvPicPr>
          <p:nvPr/>
        </p:nvPicPr>
        <p:blipFill>
          <a:blip r:embed="rId2"/>
          <a:stretch>
            <a:fillRect/>
          </a:stretch>
        </p:blipFill>
        <p:spPr>
          <a:xfrm>
            <a:off x="690466" y="1744176"/>
            <a:ext cx="11195180" cy="4897891"/>
          </a:xfrm>
          <a:prstGeom prst="rect">
            <a:avLst/>
          </a:prstGeom>
        </p:spPr>
      </p:pic>
      <p:sp>
        <p:nvSpPr>
          <p:cNvPr id="6" name="TextBox 5">
            <a:extLst>
              <a:ext uri="{FF2B5EF4-FFF2-40B4-BE49-F238E27FC236}">
                <a16:creationId xmlns:a16="http://schemas.microsoft.com/office/drawing/2014/main" id="{2F7BD204-4CA4-EDE3-373B-A3A3E0F6460E}"/>
              </a:ext>
            </a:extLst>
          </p:cNvPr>
          <p:cNvSpPr txBox="1"/>
          <p:nvPr/>
        </p:nvSpPr>
        <p:spPr>
          <a:xfrm>
            <a:off x="8270734" y="6597605"/>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4645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26505-79FA-CE4F-9B82-69109D67E837}"/>
              </a:ext>
            </a:extLst>
          </p:cNvPr>
          <p:cNvSpPr>
            <a:spLocks noGrp="1"/>
          </p:cNvSpPr>
          <p:nvPr>
            <p:ph type="title"/>
          </p:nvPr>
        </p:nvSpPr>
        <p:spPr>
          <a:solidFill>
            <a:schemeClr val="bg1">
              <a:alpha val="35000"/>
            </a:schemeClr>
          </a:solidFill>
        </p:spPr>
        <p:txBody>
          <a:bodyPr>
            <a:normAutofit/>
          </a:bodyPr>
          <a:lstStyle/>
          <a:p>
            <a:r>
              <a:rPr lang="en-US" b="1" dirty="0">
                <a:latin typeface="Arial" panose="020B0604020202020204" pitchFamily="34" charset="0"/>
                <a:cs typeface="Arial" panose="020B0604020202020204" pitchFamily="34" charset="0"/>
              </a:rPr>
              <a:t>Experiment #2: Nitrogen-by-pH field manipulation experiment</a:t>
            </a:r>
          </a:p>
        </p:txBody>
      </p:sp>
      <p:sp>
        <p:nvSpPr>
          <p:cNvPr id="3" name="Slide Number Placeholder 2">
            <a:extLst>
              <a:ext uri="{FF2B5EF4-FFF2-40B4-BE49-F238E27FC236}">
                <a16:creationId xmlns:a16="http://schemas.microsoft.com/office/drawing/2014/main" id="{19ECF427-A94B-3B8C-79C2-B29DF632D199}"/>
              </a:ext>
            </a:extLst>
          </p:cNvPr>
          <p:cNvSpPr>
            <a:spLocks noGrp="1"/>
          </p:cNvSpPr>
          <p:nvPr>
            <p:ph type="sldNum" sz="quarter" idx="12"/>
          </p:nvPr>
        </p:nvSpPr>
        <p:spPr/>
        <p:txBody>
          <a:bodyPr/>
          <a:lstStyle/>
          <a:p>
            <a:fld id="{10B35473-280C-E043-9392-7E81C67433BF}" type="slidenum">
              <a:rPr lang="en-US" smtClean="0"/>
              <a:t>32</a:t>
            </a:fld>
            <a:endParaRPr lang="en-US" dirty="0"/>
          </a:p>
        </p:txBody>
      </p:sp>
      <p:sp>
        <p:nvSpPr>
          <p:cNvPr id="7" name="TextBox 6">
            <a:extLst>
              <a:ext uri="{FF2B5EF4-FFF2-40B4-BE49-F238E27FC236}">
                <a16:creationId xmlns:a16="http://schemas.microsoft.com/office/drawing/2014/main" id="{6BD3B8C5-34C6-A733-661E-7317DCB5A644}"/>
              </a:ext>
            </a:extLst>
          </p:cNvPr>
          <p:cNvSpPr txBox="1"/>
          <p:nvPr/>
        </p:nvSpPr>
        <p:spPr>
          <a:xfrm>
            <a:off x="10284105" y="6582975"/>
            <a:ext cx="19078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a:t>
            </a:r>
            <a:r>
              <a:rPr lang="en-US" sz="1200" i="1" dirty="0">
                <a:latin typeface="Arial" panose="020B0604020202020204" pitchFamily="34" charset="0"/>
                <a:cs typeface="Arial" panose="020B0604020202020204" pitchFamily="34" charset="0"/>
              </a:rPr>
              <a:t>in review</a:t>
            </a:r>
            <a:endParaRPr lang="en-US" sz="12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B0B3E3F-3C38-6956-99D6-461456EEBCCD}"/>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1060030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 setup</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sp>
        <p:nvSpPr>
          <p:cNvPr id="3" name="Slide Number Placeholder 2">
            <a:extLst>
              <a:ext uri="{FF2B5EF4-FFF2-40B4-BE49-F238E27FC236}">
                <a16:creationId xmlns:a16="http://schemas.microsoft.com/office/drawing/2014/main" id="{8D3C67FA-8F92-9540-DCB3-F2BA0D58D45B}"/>
              </a:ext>
            </a:extLst>
          </p:cNvPr>
          <p:cNvSpPr>
            <a:spLocks noGrp="1"/>
          </p:cNvSpPr>
          <p:nvPr>
            <p:ph type="sldNum" sz="quarter" idx="12"/>
          </p:nvPr>
        </p:nvSpPr>
        <p:spPr/>
        <p:txBody>
          <a:bodyPr/>
          <a:lstStyle/>
          <a:p>
            <a:fld id="{10B35473-280C-E043-9392-7E81C67433BF}" type="slidenum">
              <a:rPr lang="en-US" smtClean="0"/>
              <a:t>33</a:t>
            </a:fld>
            <a:endParaRPr lang="en-US"/>
          </a:p>
        </p:txBody>
      </p:sp>
      <p:sp>
        <p:nvSpPr>
          <p:cNvPr id="8" name="Rectangle 7">
            <a:extLst>
              <a:ext uri="{FF2B5EF4-FFF2-40B4-BE49-F238E27FC236}">
                <a16:creationId xmlns:a16="http://schemas.microsoft.com/office/drawing/2014/main" id="{4F466686-B114-8BFB-AC0F-48389D7B986C}"/>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TextBox 6">
            <a:extLst>
              <a:ext uri="{FF2B5EF4-FFF2-40B4-BE49-F238E27FC236}">
                <a16:creationId xmlns:a16="http://schemas.microsoft.com/office/drawing/2014/main" id="{6297FE10-A7EC-D9CB-61E6-0AC64038F40E}"/>
              </a:ext>
            </a:extLst>
          </p:cNvPr>
          <p:cNvSpPr txBox="1"/>
          <p:nvPr/>
        </p:nvSpPr>
        <p:spPr>
          <a:xfrm>
            <a:off x="10284105" y="6582975"/>
            <a:ext cx="19078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a:t>
            </a:r>
            <a:r>
              <a:rPr lang="en-US" sz="1200" i="1" dirty="0">
                <a:latin typeface="Arial" panose="020B0604020202020204" pitchFamily="34" charset="0"/>
                <a:cs typeface="Arial" panose="020B0604020202020204" pitchFamily="34" charset="0"/>
              </a:rPr>
              <a:t>in review</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334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t>Soil nitrogen availability </a:t>
            </a: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0831393-F280-68E0-8431-A3F4545A0517}"/>
              </a:ext>
            </a:extLst>
          </p:cNvPr>
          <p:cNvSpPr>
            <a:spLocks/>
          </p:cNvSpPr>
          <p:nvPr/>
        </p:nvSpPr>
        <p:spPr>
          <a:xfrm>
            <a:off x="7119642" y="1690688"/>
            <a:ext cx="4114800" cy="4114800"/>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294332F-CBD1-95B3-AD2E-21A2DF48B215}"/>
              </a:ext>
            </a:extLst>
          </p:cNvPr>
          <p:cNvSpPr txBox="1"/>
          <p:nvPr/>
        </p:nvSpPr>
        <p:spPr>
          <a:xfrm>
            <a:off x="7151541" y="1733220"/>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sp>
        <p:nvSpPr>
          <p:cNvPr id="12" name="TextBox 11">
            <a:extLst>
              <a:ext uri="{FF2B5EF4-FFF2-40B4-BE49-F238E27FC236}">
                <a16:creationId xmlns:a16="http://schemas.microsoft.com/office/drawing/2014/main" id="{47D27C37-9BC7-84D8-0A47-B1E5A7DD436B}"/>
              </a:ext>
            </a:extLst>
          </p:cNvPr>
          <p:cNvSpPr txBox="1"/>
          <p:nvPr/>
        </p:nvSpPr>
        <p:spPr>
          <a:xfrm>
            <a:off x="10408575" y="1716790"/>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sp>
        <p:nvSpPr>
          <p:cNvPr id="13" name="TextBox 12">
            <a:extLst>
              <a:ext uri="{FF2B5EF4-FFF2-40B4-BE49-F238E27FC236}">
                <a16:creationId xmlns:a16="http://schemas.microsoft.com/office/drawing/2014/main" id="{012C8B47-D6EC-EE95-4A4A-B1592DABF282}"/>
              </a:ext>
            </a:extLst>
          </p:cNvPr>
          <p:cNvSpPr txBox="1"/>
          <p:nvPr/>
        </p:nvSpPr>
        <p:spPr>
          <a:xfrm>
            <a:off x="8764108" y="3343085"/>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sp>
        <p:nvSpPr>
          <p:cNvPr id="14" name="TextBox 13">
            <a:extLst>
              <a:ext uri="{FF2B5EF4-FFF2-40B4-BE49-F238E27FC236}">
                <a16:creationId xmlns:a16="http://schemas.microsoft.com/office/drawing/2014/main" id="{1733AA84-5BFF-823E-2142-9949F1E5F1FD}"/>
              </a:ext>
            </a:extLst>
          </p:cNvPr>
          <p:cNvSpPr txBox="1"/>
          <p:nvPr/>
        </p:nvSpPr>
        <p:spPr>
          <a:xfrm>
            <a:off x="7156650" y="5201688"/>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sp>
        <p:nvSpPr>
          <p:cNvPr id="15" name="TextBox 14">
            <a:extLst>
              <a:ext uri="{FF2B5EF4-FFF2-40B4-BE49-F238E27FC236}">
                <a16:creationId xmlns:a16="http://schemas.microsoft.com/office/drawing/2014/main" id="{2C3FE322-5D2A-16C0-2719-F3CC7422F2C3}"/>
              </a:ext>
            </a:extLst>
          </p:cNvPr>
          <p:cNvSpPr txBox="1"/>
          <p:nvPr/>
        </p:nvSpPr>
        <p:spPr>
          <a:xfrm>
            <a:off x="10413684" y="5185258"/>
            <a:ext cx="825867"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RB</a:t>
            </a:r>
          </a:p>
        </p:txBody>
      </p:sp>
      <p:pic>
        <p:nvPicPr>
          <p:cNvPr id="17" name="Picture 16">
            <a:extLst>
              <a:ext uri="{FF2B5EF4-FFF2-40B4-BE49-F238E27FC236}">
                <a16:creationId xmlns:a16="http://schemas.microsoft.com/office/drawing/2014/main" id="{29884A0C-0038-11BF-D7FB-68DF40838DA7}"/>
              </a:ext>
            </a:extLst>
          </p:cNvPr>
          <p:cNvPicPr>
            <a:picLocks noChangeAspect="1"/>
          </p:cNvPicPr>
          <p:nvPr/>
        </p:nvPicPr>
        <p:blipFill>
          <a:blip r:embed="rId3"/>
          <a:stretch>
            <a:fillRect/>
          </a:stretch>
        </p:blipFill>
        <p:spPr>
          <a:xfrm>
            <a:off x="495986" y="1702825"/>
            <a:ext cx="5525909" cy="4144431"/>
          </a:xfrm>
          <a:prstGeom prst="rect">
            <a:avLst/>
          </a:prstGeom>
          <a:ln w="12700">
            <a:solidFill>
              <a:schemeClr val="tx1"/>
            </a:solidFill>
          </a:ln>
        </p:spPr>
      </p:pic>
      <p:sp>
        <p:nvSpPr>
          <p:cNvPr id="20" name="TextBox 19">
            <a:extLst>
              <a:ext uri="{FF2B5EF4-FFF2-40B4-BE49-F238E27FC236}">
                <a16:creationId xmlns:a16="http://schemas.microsoft.com/office/drawing/2014/main" id="{E6918F15-7B76-94D1-CCF5-E3F5399D5041}"/>
              </a:ext>
            </a:extLst>
          </p:cNvPr>
          <p:cNvSpPr txBox="1"/>
          <p:nvPr/>
        </p:nvSpPr>
        <p:spPr>
          <a:xfrm>
            <a:off x="496134" y="5462254"/>
            <a:ext cx="5464958"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Ion exchange resin bag (collects anions/cations over time)</a:t>
            </a:r>
          </a:p>
        </p:txBody>
      </p:sp>
      <p:sp>
        <p:nvSpPr>
          <p:cNvPr id="21" name="TextBox 20">
            <a:extLst>
              <a:ext uri="{FF2B5EF4-FFF2-40B4-BE49-F238E27FC236}">
                <a16:creationId xmlns:a16="http://schemas.microsoft.com/office/drawing/2014/main" id="{ABC485C1-3D14-E41A-244E-3E90CAD009BF}"/>
              </a:ext>
            </a:extLst>
          </p:cNvPr>
          <p:cNvSpPr txBox="1"/>
          <p:nvPr/>
        </p:nvSpPr>
        <p:spPr>
          <a:xfrm>
            <a:off x="190500" y="6062939"/>
            <a:ext cx="1196994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Soil N availability = sum of [NH</a:t>
            </a:r>
            <a:r>
              <a:rPr lang="en-US" sz="2400" baseline="-25000" dirty="0">
                <a:latin typeface="Arial" panose="020B0604020202020204" pitchFamily="34" charset="0"/>
                <a:cs typeface="Arial" panose="020B0604020202020204" pitchFamily="34" charset="0"/>
              </a:rPr>
              <a:t>4</a:t>
            </a:r>
            <a:r>
              <a:rPr lang="en-US" sz="2400" dirty="0">
                <a:latin typeface="Arial" panose="020B0604020202020204" pitchFamily="34" charset="0"/>
                <a:cs typeface="Arial" panose="020B0604020202020204" pitchFamily="34" charset="0"/>
              </a:rPr>
              <a:t>-N] and [NO</a:t>
            </a:r>
            <a:r>
              <a:rPr lang="en-US" sz="2400" baseline="-25000" dirty="0">
                <a:latin typeface="Arial" panose="020B0604020202020204" pitchFamily="34" charset="0"/>
                <a:cs typeface="Arial" panose="020B0604020202020204" pitchFamily="34" charset="0"/>
              </a:rPr>
              <a:t>3</a:t>
            </a:r>
            <a:r>
              <a:rPr lang="en-US" sz="2400" dirty="0">
                <a:latin typeface="Arial" panose="020B0604020202020204" pitchFamily="34" charset="0"/>
                <a:cs typeface="Arial" panose="020B0604020202020204" pitchFamily="34" charset="0"/>
              </a:rPr>
              <a:t>-N] averaged across all resin bags in plot</a:t>
            </a:r>
          </a:p>
        </p:txBody>
      </p:sp>
      <p:pic>
        <p:nvPicPr>
          <p:cNvPr id="26" name="Graphic 25" descr="Deciduous tree with solid fill">
            <a:extLst>
              <a:ext uri="{FF2B5EF4-FFF2-40B4-BE49-F238E27FC236}">
                <a16:creationId xmlns:a16="http://schemas.microsoft.com/office/drawing/2014/main" id="{8B954C39-885A-1AD1-C0A1-30B504AF89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0938" y="1984369"/>
            <a:ext cx="914400" cy="914400"/>
          </a:xfrm>
          <a:prstGeom prst="rect">
            <a:avLst/>
          </a:prstGeom>
        </p:spPr>
      </p:pic>
      <p:pic>
        <p:nvPicPr>
          <p:cNvPr id="27" name="Graphic 26" descr="Deciduous tree with solid fill">
            <a:extLst>
              <a:ext uri="{FF2B5EF4-FFF2-40B4-BE49-F238E27FC236}">
                <a16:creationId xmlns:a16="http://schemas.microsoft.com/office/drawing/2014/main" id="{FA1C42FD-6C7D-301C-7DF7-C81A441ECB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3539" y="2458810"/>
            <a:ext cx="914400" cy="914400"/>
          </a:xfrm>
          <a:prstGeom prst="rect">
            <a:avLst/>
          </a:prstGeom>
        </p:spPr>
      </p:pic>
      <p:pic>
        <p:nvPicPr>
          <p:cNvPr id="28" name="Graphic 27" descr="Deciduous tree with solid fill">
            <a:extLst>
              <a:ext uri="{FF2B5EF4-FFF2-40B4-BE49-F238E27FC236}">
                <a16:creationId xmlns:a16="http://schemas.microsoft.com/office/drawing/2014/main" id="{64909026-CEFB-CFBC-B24A-4768760D20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6254" y="2930240"/>
            <a:ext cx="914400" cy="914400"/>
          </a:xfrm>
          <a:prstGeom prst="rect">
            <a:avLst/>
          </a:prstGeom>
        </p:spPr>
      </p:pic>
      <p:pic>
        <p:nvPicPr>
          <p:cNvPr id="29" name="Graphic 28" descr="Deciduous tree with solid fill">
            <a:extLst>
              <a:ext uri="{FF2B5EF4-FFF2-40B4-BE49-F238E27FC236}">
                <a16:creationId xmlns:a16="http://schemas.microsoft.com/office/drawing/2014/main" id="{618DB18E-FB0E-3F92-BA5C-6C5120FA57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7859" y="4025533"/>
            <a:ext cx="914400" cy="914400"/>
          </a:xfrm>
          <a:prstGeom prst="rect">
            <a:avLst/>
          </a:prstGeom>
        </p:spPr>
      </p:pic>
      <p:pic>
        <p:nvPicPr>
          <p:cNvPr id="30" name="Graphic 29" descr="Deciduous tree with solid fill">
            <a:extLst>
              <a:ext uri="{FF2B5EF4-FFF2-40B4-BE49-F238E27FC236}">
                <a16:creationId xmlns:a16="http://schemas.microsoft.com/office/drawing/2014/main" id="{AB25C992-5B65-4F15-E9BF-BBD7CD75AD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346" y="4325730"/>
            <a:ext cx="914400" cy="914400"/>
          </a:xfrm>
          <a:prstGeom prst="rect">
            <a:avLst/>
          </a:prstGeom>
        </p:spPr>
      </p:pic>
      <p:sp>
        <p:nvSpPr>
          <p:cNvPr id="4" name="Rectangle 3">
            <a:extLst>
              <a:ext uri="{FF2B5EF4-FFF2-40B4-BE49-F238E27FC236}">
                <a16:creationId xmlns:a16="http://schemas.microsoft.com/office/drawing/2014/main" id="{75D45D43-6902-6B46-25A2-76C8B0B7725F}"/>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5" name="TextBox 4">
            <a:extLst>
              <a:ext uri="{FF2B5EF4-FFF2-40B4-BE49-F238E27FC236}">
                <a16:creationId xmlns:a16="http://schemas.microsoft.com/office/drawing/2014/main" id="{CEF91112-1995-3890-974F-48700F4A1DEC}"/>
              </a:ext>
            </a:extLst>
          </p:cNvPr>
          <p:cNvSpPr txBox="1"/>
          <p:nvPr/>
        </p:nvSpPr>
        <p:spPr>
          <a:xfrm>
            <a:off x="10284105" y="6582975"/>
            <a:ext cx="19078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a:t>
            </a:r>
            <a:r>
              <a:rPr lang="en-US" sz="1200" i="1" dirty="0">
                <a:latin typeface="Arial" panose="020B0604020202020204" pitchFamily="34" charset="0"/>
                <a:cs typeface="Arial" panose="020B0604020202020204" pitchFamily="34" charset="0"/>
              </a:rPr>
              <a:t>in review</a:t>
            </a:r>
            <a:endParaRPr lang="en-US" sz="12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5E426D26-A5C7-9CF4-A768-B101C490B523}"/>
              </a:ext>
            </a:extLst>
          </p:cNvPr>
          <p:cNvSpPr>
            <a:spLocks noGrp="1"/>
          </p:cNvSpPr>
          <p:nvPr>
            <p:ph type="sldNum" sz="quarter" idx="12"/>
          </p:nvPr>
        </p:nvSpPr>
        <p:spPr/>
        <p:txBody>
          <a:bodyPr/>
          <a:lstStyle/>
          <a:p>
            <a:fld id="{10B35473-280C-E043-9392-7E81C67433BF}" type="slidenum">
              <a:rPr lang="en-US" smtClean="0"/>
              <a:t>34</a:t>
            </a:fld>
            <a:endParaRPr lang="en-US"/>
          </a:p>
        </p:txBody>
      </p:sp>
    </p:spTree>
    <p:extLst>
      <p:ext uri="{BB962C8B-B14F-4D97-AF65-F5344CB8AC3E}">
        <p14:creationId xmlns:p14="http://schemas.microsoft.com/office/powerpoint/2010/main" val="1568372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t>Top canopy leaf measurements</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83915DB-10A2-5542-8979-95DE995E4A6D}"/>
              </a:ext>
            </a:extLst>
          </p:cNvPr>
          <p:cNvSpPr txBox="1"/>
          <p:nvPr/>
        </p:nvSpPr>
        <p:spPr>
          <a:xfrm>
            <a:off x="251846" y="2199103"/>
            <a:ext cx="3827266" cy="4154984"/>
          </a:xfrm>
          <a:prstGeom prst="rect">
            <a:avLst/>
          </a:prstGeom>
          <a:ln w="28575">
            <a:no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Leaf nitrogen content; leaf </a:t>
            </a:r>
            <a:r>
              <a:rPr lang="el-GR" sz="2400" dirty="0">
                <a:latin typeface="Arial" panose="020B0604020202020204" pitchFamily="34" charset="0"/>
                <a:cs typeface="Arial" panose="020B0604020202020204" pitchFamily="34" charset="0"/>
              </a:rPr>
              <a:t>δ</a:t>
            </a:r>
            <a:r>
              <a:rPr lang="en-US" sz="2400" baseline="30000" dirty="0">
                <a:latin typeface="Arial" panose="020B0604020202020204" pitchFamily="34" charset="0"/>
                <a:cs typeface="Arial" panose="020B0604020202020204" pitchFamily="34" charset="0"/>
              </a:rPr>
              <a:t>13</a:t>
            </a:r>
            <a:r>
              <a:rPr lang="en-US" sz="2400" dirty="0">
                <a:latin typeface="Arial" panose="020B0604020202020204" pitchFamily="34" charset="0"/>
                <a:cs typeface="Arial" panose="020B0604020202020204" pitchFamily="34" charset="0"/>
              </a:rPr>
              <a:t>C</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Net photosynthesis and biochemical process rates (</a:t>
            </a:r>
            <a:r>
              <a:rPr lang="en-US" sz="2400" i="1" dirty="0">
                <a:latin typeface="Arial" panose="020B0604020202020204" pitchFamily="34" charset="0"/>
                <a:cs typeface="Arial" panose="020B0604020202020204" pitchFamily="34" charset="0"/>
              </a:rPr>
              <a:t>A</a:t>
            </a:r>
            <a:r>
              <a:rPr lang="en-US" sz="2400" baseline="-25000" dirty="0">
                <a:latin typeface="Arial" panose="020B0604020202020204" pitchFamily="34" charset="0"/>
                <a:cs typeface="Arial" panose="020B0604020202020204" pitchFamily="34" charset="0"/>
              </a:rPr>
              <a:t>net</a:t>
            </a:r>
            <a:r>
              <a:rPr lang="en-US" sz="2400" dirty="0">
                <a:latin typeface="Arial" panose="020B0604020202020204" pitchFamily="34" charset="0"/>
                <a:cs typeface="Arial" panose="020B0604020202020204" pitchFamily="34" charset="0"/>
              </a:rPr>
              <a:t>, V</a:t>
            </a:r>
            <a:r>
              <a:rPr lang="en-US" sz="2400" baseline="-25000" dirty="0">
                <a:latin typeface="Arial" panose="020B0604020202020204" pitchFamily="34" charset="0"/>
                <a:cs typeface="Arial" panose="020B0604020202020204" pitchFamily="34" charset="0"/>
              </a:rPr>
              <a:t>cmax</a:t>
            </a: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J</a:t>
            </a:r>
            <a:r>
              <a:rPr lang="en-US" sz="2400" baseline="-25000" dirty="0">
                <a:latin typeface="Arial" panose="020B0604020202020204" pitchFamily="34" charset="0"/>
                <a:cs typeface="Arial" panose="020B0604020202020204" pitchFamily="34" charset="0"/>
              </a:rPr>
              <a:t>max</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PNUE; leaf </a:t>
            </a:r>
            <a:r>
              <a:rPr lang="en-US" sz="2400" i="1" dirty="0">
                <a:latin typeface="Arial" panose="020B0604020202020204" pitchFamily="34" charset="0"/>
                <a:cs typeface="Arial" panose="020B0604020202020204" pitchFamily="34" charset="0"/>
              </a:rPr>
              <a:t>C</a:t>
            </a:r>
            <a:r>
              <a:rPr lang="en-US" sz="2400" baseline="-25000" dirty="0">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a:t>
            </a:r>
            <a:r>
              <a:rPr lang="en-US" sz="2400" i="1" dirty="0">
                <a:latin typeface="Arial" panose="020B0604020202020204" pitchFamily="34" charset="0"/>
                <a:cs typeface="Arial" panose="020B0604020202020204" pitchFamily="34" charset="0"/>
              </a:rPr>
              <a:t>C</a:t>
            </a:r>
            <a:r>
              <a:rPr lang="en-US" sz="2400" baseline="-250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leaf nitrogen per unit leaf </a:t>
            </a:r>
            <a:r>
              <a:rPr lang="en-US" sz="2400" i="1" dirty="0">
                <a:latin typeface="Arial" panose="020B0604020202020204" pitchFamily="34" charset="0"/>
                <a:cs typeface="Arial" panose="020B0604020202020204" pitchFamily="34" charset="0"/>
              </a:rPr>
              <a:t>C</a:t>
            </a:r>
            <a:r>
              <a:rPr lang="en-US" sz="2400" baseline="-25000" dirty="0">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a:t>
            </a:r>
            <a:r>
              <a:rPr lang="en-US" sz="2400" i="1" dirty="0">
                <a:latin typeface="Arial" panose="020B0604020202020204" pitchFamily="34" charset="0"/>
                <a:cs typeface="Arial" panose="020B0604020202020204" pitchFamily="34" charset="0"/>
              </a:rPr>
              <a:t>C</a:t>
            </a:r>
            <a:r>
              <a:rPr lang="en-US" sz="2400" baseline="-25000" dirty="0">
                <a:latin typeface="Arial" panose="020B0604020202020204" pitchFamily="34" charset="0"/>
                <a:cs typeface="Arial" panose="020B0604020202020204" pitchFamily="34" charset="0"/>
              </a:rPr>
              <a:t>a</a:t>
            </a: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V</a:t>
            </a:r>
            <a:r>
              <a:rPr lang="en-US" sz="2400" baseline="-25000" dirty="0">
                <a:latin typeface="Arial" panose="020B0604020202020204" pitchFamily="34" charset="0"/>
                <a:cs typeface="Arial" panose="020B0604020202020204" pitchFamily="34" charset="0"/>
              </a:rPr>
              <a:t>cmax</a:t>
            </a:r>
            <a:r>
              <a:rPr lang="en-US" sz="2400" dirty="0">
                <a:latin typeface="Arial" panose="020B0604020202020204" pitchFamily="34" charset="0"/>
                <a:cs typeface="Arial" panose="020B0604020202020204" pitchFamily="34" charset="0"/>
              </a:rPr>
              <a:t> per unit leaf </a:t>
            </a:r>
            <a:r>
              <a:rPr lang="en-US" sz="2400" i="1" dirty="0">
                <a:latin typeface="Arial" panose="020B0604020202020204" pitchFamily="34" charset="0"/>
                <a:cs typeface="Arial" panose="020B0604020202020204" pitchFamily="34" charset="0"/>
              </a:rPr>
              <a:t>C</a:t>
            </a:r>
            <a:r>
              <a:rPr lang="en-US" sz="2400" baseline="-25000" dirty="0">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a:t>
            </a:r>
            <a:r>
              <a:rPr lang="en-US" sz="2400" i="1" dirty="0">
                <a:latin typeface="Arial" panose="020B0604020202020204" pitchFamily="34" charset="0"/>
                <a:cs typeface="Arial" panose="020B0604020202020204" pitchFamily="34" charset="0"/>
              </a:rPr>
              <a:t>C</a:t>
            </a:r>
            <a:r>
              <a:rPr lang="en-US" sz="2400" baseline="-25000" dirty="0">
                <a:latin typeface="Arial" panose="020B0604020202020204" pitchFamily="34" charset="0"/>
                <a:cs typeface="Arial" panose="020B0604020202020204" pitchFamily="34" charset="0"/>
              </a:rPr>
              <a:t>a</a:t>
            </a:r>
            <a:endParaRPr lang="en-US" sz="2400" dirty="0">
              <a:latin typeface="Arial" panose="020B0604020202020204" pitchFamily="34" charset="0"/>
              <a:cs typeface="Arial" panose="020B0604020202020204" pitchFamily="34" charset="0"/>
            </a:endParaRPr>
          </a:p>
        </p:txBody>
      </p:sp>
      <p:pic>
        <p:nvPicPr>
          <p:cNvPr id="7" name="Picture 6" descr="A picture containing outdoor&#10;&#10;Description automatically generated">
            <a:extLst>
              <a:ext uri="{FF2B5EF4-FFF2-40B4-BE49-F238E27FC236}">
                <a16:creationId xmlns:a16="http://schemas.microsoft.com/office/drawing/2014/main" id="{36CBF569-0310-3A63-DC53-3D8612791122}"/>
              </a:ext>
            </a:extLst>
          </p:cNvPr>
          <p:cNvPicPr>
            <a:picLocks noChangeAspect="1"/>
          </p:cNvPicPr>
          <p:nvPr/>
        </p:nvPicPr>
        <p:blipFill>
          <a:blip r:embed="rId3"/>
          <a:stretch>
            <a:fillRect/>
          </a:stretch>
        </p:blipFill>
        <p:spPr>
          <a:xfrm rot="5400000">
            <a:off x="7512958" y="2178959"/>
            <a:ext cx="5347476" cy="4010607"/>
          </a:xfrm>
          <a:prstGeom prst="rect">
            <a:avLst/>
          </a:prstGeom>
          <a:ln w="19050">
            <a:solidFill>
              <a:schemeClr val="tx1"/>
            </a:solidFill>
          </a:ln>
        </p:spPr>
      </p:pic>
      <p:pic>
        <p:nvPicPr>
          <p:cNvPr id="10" name="Picture 9" descr="A picture containing outdoor&#10;&#10;Description automatically generated">
            <a:extLst>
              <a:ext uri="{FF2B5EF4-FFF2-40B4-BE49-F238E27FC236}">
                <a16:creationId xmlns:a16="http://schemas.microsoft.com/office/drawing/2014/main" id="{5D9315A5-C5A3-40CA-C983-ACA4FABC4FEB}"/>
              </a:ext>
            </a:extLst>
          </p:cNvPr>
          <p:cNvPicPr>
            <a:picLocks noChangeAspect="1"/>
          </p:cNvPicPr>
          <p:nvPr/>
        </p:nvPicPr>
        <p:blipFill>
          <a:blip r:embed="rId4"/>
          <a:stretch>
            <a:fillRect/>
          </a:stretch>
        </p:blipFill>
        <p:spPr>
          <a:xfrm rot="5400000">
            <a:off x="3491716" y="2178958"/>
            <a:ext cx="5347477" cy="4010608"/>
          </a:xfrm>
          <a:prstGeom prst="rect">
            <a:avLst/>
          </a:prstGeom>
          <a:ln w="19050">
            <a:solidFill>
              <a:schemeClr val="tx1"/>
            </a:solidFill>
          </a:ln>
        </p:spPr>
      </p:pic>
      <p:sp>
        <p:nvSpPr>
          <p:cNvPr id="3" name="Rectangle 2">
            <a:extLst>
              <a:ext uri="{FF2B5EF4-FFF2-40B4-BE49-F238E27FC236}">
                <a16:creationId xmlns:a16="http://schemas.microsoft.com/office/drawing/2014/main" id="{35E3ED12-CCE0-EB6A-D02B-F0C0D354AA97}"/>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4" name="TextBox 3">
            <a:extLst>
              <a:ext uri="{FF2B5EF4-FFF2-40B4-BE49-F238E27FC236}">
                <a16:creationId xmlns:a16="http://schemas.microsoft.com/office/drawing/2014/main" id="{7DD574C5-0B32-7A50-D196-A6967C3498F7}"/>
              </a:ext>
            </a:extLst>
          </p:cNvPr>
          <p:cNvSpPr txBox="1"/>
          <p:nvPr/>
        </p:nvSpPr>
        <p:spPr>
          <a:xfrm>
            <a:off x="10284105" y="6582975"/>
            <a:ext cx="1907895"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Perkowski et al. </a:t>
            </a:r>
            <a:r>
              <a:rPr lang="en-US" sz="1200" i="1" dirty="0">
                <a:solidFill>
                  <a:schemeClr val="bg1"/>
                </a:solidFill>
                <a:latin typeface="Arial" panose="020B0604020202020204" pitchFamily="34" charset="0"/>
                <a:cs typeface="Arial" panose="020B0604020202020204" pitchFamily="34" charset="0"/>
              </a:rPr>
              <a:t>in review</a:t>
            </a:r>
            <a:endParaRPr lang="en-US" sz="1200"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DB81CA5E-BA79-D73D-F64C-729D71452D60}"/>
              </a:ext>
            </a:extLst>
          </p:cNvPr>
          <p:cNvSpPr>
            <a:spLocks noGrp="1"/>
          </p:cNvSpPr>
          <p:nvPr>
            <p:ph type="sldNum" sz="quarter" idx="12"/>
          </p:nvPr>
        </p:nvSpPr>
        <p:spPr/>
        <p:txBody>
          <a:bodyPr/>
          <a:lstStyle/>
          <a:p>
            <a:fld id="{10B35473-280C-E043-9392-7E81C67433BF}" type="slidenum">
              <a:rPr lang="en-US" smtClean="0"/>
              <a:t>35</a:t>
            </a:fld>
            <a:endParaRPr lang="en-US"/>
          </a:p>
        </p:txBody>
      </p:sp>
    </p:spTree>
    <p:extLst>
      <p:ext uri="{BB962C8B-B14F-4D97-AF65-F5344CB8AC3E}">
        <p14:creationId xmlns:p14="http://schemas.microsoft.com/office/powerpoint/2010/main" val="1278758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26505-79FA-CE4F-9B82-69109D67E837}"/>
              </a:ext>
            </a:extLst>
          </p:cNvPr>
          <p:cNvSpPr>
            <a:spLocks noGrp="1"/>
          </p:cNvSpPr>
          <p:nvPr>
            <p:ph type="title"/>
          </p:nvPr>
        </p:nvSpPr>
        <p:spPr>
          <a:solidFill>
            <a:schemeClr val="bg1">
              <a:alpha val="35000"/>
            </a:schemeClr>
          </a:solidFill>
        </p:spPr>
        <p:txBody>
          <a:bodyPr>
            <a:normAutofit/>
          </a:bodyPr>
          <a:lstStyle/>
          <a:p>
            <a:r>
              <a:rPr lang="en-US" b="1" dirty="0">
                <a:latin typeface="Arial" panose="020B0604020202020204" pitchFamily="34" charset="0"/>
                <a:cs typeface="Arial" panose="020B0604020202020204" pitchFamily="34" charset="0"/>
              </a:rPr>
              <a:t>Experiment #3: Drivers of leaf nitrogen content across environmental gradients</a:t>
            </a:r>
          </a:p>
        </p:txBody>
      </p:sp>
      <p:sp>
        <p:nvSpPr>
          <p:cNvPr id="3" name="Slide Number Placeholder 2">
            <a:extLst>
              <a:ext uri="{FF2B5EF4-FFF2-40B4-BE49-F238E27FC236}">
                <a16:creationId xmlns:a16="http://schemas.microsoft.com/office/drawing/2014/main" id="{19ECF427-A94B-3B8C-79C2-B29DF632D199}"/>
              </a:ext>
            </a:extLst>
          </p:cNvPr>
          <p:cNvSpPr>
            <a:spLocks noGrp="1"/>
          </p:cNvSpPr>
          <p:nvPr>
            <p:ph type="sldNum" sz="quarter" idx="12"/>
          </p:nvPr>
        </p:nvSpPr>
        <p:spPr/>
        <p:txBody>
          <a:bodyPr/>
          <a:lstStyle/>
          <a:p>
            <a:fld id="{10B35473-280C-E043-9392-7E81C67433BF}" type="slidenum">
              <a:rPr lang="en-US" smtClean="0"/>
              <a:t>36</a:t>
            </a:fld>
            <a:endParaRPr lang="en-US" dirty="0"/>
          </a:p>
        </p:txBody>
      </p:sp>
      <p:sp>
        <p:nvSpPr>
          <p:cNvPr id="6" name="Rectangle 5">
            <a:extLst>
              <a:ext uri="{FF2B5EF4-FFF2-40B4-BE49-F238E27FC236}">
                <a16:creationId xmlns:a16="http://schemas.microsoft.com/office/drawing/2014/main" id="{1807D140-5869-6E29-F8F0-AB1043F38FC6}"/>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8" name="Rectangle 7">
            <a:extLst>
              <a:ext uri="{FF2B5EF4-FFF2-40B4-BE49-F238E27FC236}">
                <a16:creationId xmlns:a16="http://schemas.microsoft.com/office/drawing/2014/main" id="{0707B1A2-303E-1A4F-789E-F84B811BDC14}"/>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1721775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Hypotheses</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37</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33F685-E12F-0EF7-8D07-7E28079525CC}"/>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5" name="Rectangle 4">
            <a:extLst>
              <a:ext uri="{FF2B5EF4-FFF2-40B4-BE49-F238E27FC236}">
                <a16:creationId xmlns:a16="http://schemas.microsoft.com/office/drawing/2014/main" id="{BAF45B7A-A8F2-060B-FBD1-205DC8B174A2}"/>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810180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a:xfrm>
            <a:off x="838200" y="755958"/>
            <a:ext cx="10515600" cy="1325563"/>
          </a:xfrm>
        </p:spPr>
        <p:txBody>
          <a:bodyPr/>
          <a:lstStyle/>
          <a:p>
            <a:r>
              <a:rPr lang="en-US" dirty="0"/>
              <a:t>The cost of acquiring and using nutrients (</a:t>
            </a:r>
            <a:r>
              <a:rPr lang="el-GR" i="1" dirty="0"/>
              <a:t>β</a:t>
            </a:r>
            <a:r>
              <a:rPr lang="en-US" dirty="0"/>
              <a:t>) will be modified by soil resources and species identity</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DFE1AAC4-1877-CC8A-C25A-5BE327BC9B58}"/>
              </a:ext>
            </a:extLst>
          </p:cNvPr>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E6E6F3C-6592-0527-F3B1-BBE44D708903}"/>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6" name="Rectangle 5">
            <a:extLst>
              <a:ext uri="{FF2B5EF4-FFF2-40B4-BE49-F238E27FC236}">
                <a16:creationId xmlns:a16="http://schemas.microsoft.com/office/drawing/2014/main" id="{C847D8B8-B150-EEA7-F529-9D2FC01B4D8B}"/>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609592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a:xfrm>
            <a:off x="838200" y="748583"/>
            <a:ext cx="10515600" cy="1325563"/>
          </a:xfrm>
        </p:spPr>
        <p:txBody>
          <a:bodyPr>
            <a:normAutofit/>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will be modified by costs of resource use and aboveground climate</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39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06BC9F9-F0B2-355B-0CC9-D0CFB91BEF6B}"/>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5" name="Rectangle 4">
            <a:extLst>
              <a:ext uri="{FF2B5EF4-FFF2-40B4-BE49-F238E27FC236}">
                <a16:creationId xmlns:a16="http://schemas.microsoft.com/office/drawing/2014/main" id="{A09ECD26-F81F-81CE-E60A-4922DA4588B1}"/>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487424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B73996E-63EB-1110-7C1D-31F1CCEE00A7}"/>
              </a:ext>
            </a:extLst>
          </p:cNvPr>
          <p:cNvPicPr>
            <a:picLocks noChangeAspect="1"/>
          </p:cNvPicPr>
          <p:nvPr/>
        </p:nvPicPr>
        <p:blipFill>
          <a:blip r:embed="rId2"/>
          <a:stretch>
            <a:fillRect/>
          </a:stretch>
        </p:blipFill>
        <p:spPr>
          <a:xfrm>
            <a:off x="624690" y="-12070"/>
            <a:ext cx="10992112" cy="6870070"/>
          </a:xfrm>
          <a:prstGeom prst="rect">
            <a:avLst/>
          </a:prstGeom>
        </p:spPr>
      </p:pic>
      <p:sp>
        <p:nvSpPr>
          <p:cNvPr id="2" name="TextBox 1">
            <a:extLst>
              <a:ext uri="{FF2B5EF4-FFF2-40B4-BE49-F238E27FC236}">
                <a16:creationId xmlns:a16="http://schemas.microsoft.com/office/drawing/2014/main" id="{A08435DE-EEEC-F912-9FC6-EC5D746ADF43}"/>
              </a:ext>
            </a:extLst>
          </p:cNvPr>
          <p:cNvSpPr txBox="1"/>
          <p:nvPr/>
        </p:nvSpPr>
        <p:spPr>
          <a:xfrm>
            <a:off x="5867401" y="273967"/>
            <a:ext cx="3551836"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Arial" panose="020B0604020202020204" pitchFamily="34" charset="0"/>
                <a:cs typeface="Arial" panose="020B0604020202020204" pitchFamily="34" charset="0"/>
              </a:rPr>
              <a:t>Photosynthesis = largest carbon flux between the atmosphere and land surface</a:t>
            </a:r>
          </a:p>
        </p:txBody>
      </p:sp>
      <p:sp>
        <p:nvSpPr>
          <p:cNvPr id="4" name="Rectangle 3">
            <a:extLst>
              <a:ext uri="{FF2B5EF4-FFF2-40B4-BE49-F238E27FC236}">
                <a16:creationId xmlns:a16="http://schemas.microsoft.com/office/drawing/2014/main" id="{A3D1B384-68E9-5B37-7091-2AFE86A651A4}"/>
              </a:ext>
            </a:extLst>
          </p:cNvPr>
          <p:cNvSpPr/>
          <p:nvPr/>
        </p:nvSpPr>
        <p:spPr>
          <a:xfrm>
            <a:off x="1837853" y="561315"/>
            <a:ext cx="1339913" cy="5377758"/>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9FD1B9F-B8A5-1CAC-2B3E-BD4E08E9834E}"/>
              </a:ext>
            </a:extLst>
          </p:cNvPr>
          <p:cNvSpPr>
            <a:spLocks noGrp="1"/>
          </p:cNvSpPr>
          <p:nvPr>
            <p:ph type="sldNum" sz="quarter" idx="12"/>
          </p:nvPr>
        </p:nvSpPr>
        <p:spPr/>
        <p:txBody>
          <a:bodyPr/>
          <a:lstStyle/>
          <a:p>
            <a:fld id="{10B35473-280C-E043-9392-7E81C67433BF}" type="slidenum">
              <a:rPr lang="en-US" smtClean="0"/>
              <a:t>4</a:t>
            </a:fld>
            <a:endParaRPr lang="en-US"/>
          </a:p>
        </p:txBody>
      </p:sp>
      <p:sp>
        <p:nvSpPr>
          <p:cNvPr id="7" name="TextBox 6">
            <a:extLst>
              <a:ext uri="{FF2B5EF4-FFF2-40B4-BE49-F238E27FC236}">
                <a16:creationId xmlns:a16="http://schemas.microsoft.com/office/drawing/2014/main" id="{D947281D-9273-AA18-DEDA-C9332D7DA885}"/>
              </a:ext>
            </a:extLst>
          </p:cNvPr>
          <p:cNvSpPr txBox="1"/>
          <p:nvPr/>
        </p:nvSpPr>
        <p:spPr>
          <a:xfrm>
            <a:off x="9426829" y="6611779"/>
            <a:ext cx="27622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Adapted from Fig 5.12 in IPCC (2021)</a:t>
            </a:r>
          </a:p>
        </p:txBody>
      </p:sp>
    </p:spTree>
    <p:extLst>
      <p:ext uri="{BB962C8B-B14F-4D97-AF65-F5344CB8AC3E}">
        <p14:creationId xmlns:p14="http://schemas.microsoft.com/office/powerpoint/2010/main" val="1980981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a:xfrm>
            <a:off x="838200" y="743335"/>
            <a:ext cx="10515600" cy="1325563"/>
          </a:xfrm>
        </p:spPr>
        <p:txBody>
          <a:bodyPr/>
          <a:lstStyle/>
          <a:p>
            <a:r>
              <a:rPr lang="en-US" dirty="0"/>
              <a:t>Leaf nitrogen content will be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40</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24BE25A-1026-F6F2-243A-1A17E2E5DC0B}"/>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5" name="Rectangle 14">
            <a:extLst>
              <a:ext uri="{FF2B5EF4-FFF2-40B4-BE49-F238E27FC236}">
                <a16:creationId xmlns:a16="http://schemas.microsoft.com/office/drawing/2014/main" id="{47912021-2AF7-C61D-452D-6C3493732E49}"/>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429150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a:xfrm>
            <a:off x="838200" y="733834"/>
            <a:ext cx="10515600" cy="1325563"/>
          </a:xfrm>
        </p:spPr>
        <p:txBody>
          <a:bodyPr/>
          <a:lstStyle/>
          <a:p>
            <a:r>
              <a:rPr lang="en-US" dirty="0"/>
              <a:t>Soil N may 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increasing </a:t>
            </a:r>
            <a:r>
              <a:rPr lang="en-US" i="1" dirty="0"/>
              <a:t>N</a:t>
            </a:r>
            <a:r>
              <a:rPr lang="en-US" baseline="-25000" dirty="0"/>
              <a:t>mass</a:t>
            </a:r>
            <a:r>
              <a:rPr lang="en-US" dirty="0"/>
              <a:t>…</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41</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F6EEBD1-E39C-79E4-E4EE-B8E0A2A8008C}"/>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5" name="Rectangle 14">
            <a:extLst>
              <a:ext uri="{FF2B5EF4-FFF2-40B4-BE49-F238E27FC236}">
                <a16:creationId xmlns:a16="http://schemas.microsoft.com/office/drawing/2014/main" id="{4E7649F0-B421-072C-648D-3CCFAFCADC22}"/>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946439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094F-920D-23B9-865E-B5E98219C4F1}"/>
              </a:ext>
            </a:extLst>
          </p:cNvPr>
          <p:cNvSpPr>
            <a:spLocks noGrp="1"/>
          </p:cNvSpPr>
          <p:nvPr>
            <p:ph type="title"/>
          </p:nvPr>
        </p:nvSpPr>
        <p:spPr>
          <a:xfrm>
            <a:off x="838200" y="733833"/>
            <a:ext cx="10515600" cy="1325563"/>
          </a:xfrm>
        </p:spPr>
        <p:txBody>
          <a:bodyPr>
            <a:normAutofit/>
          </a:bodyPr>
          <a:lstStyle/>
          <a:p>
            <a:r>
              <a:rPr lang="en-US" dirty="0"/>
              <a:t>… or may indirectly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a:t>
            </a:r>
            <a:r>
              <a:rPr lang="en-US" b="1" dirty="0">
                <a:solidFill>
                  <a:srgbClr val="C00000"/>
                </a:solidFill>
              </a:rPr>
              <a:t>reductions</a:t>
            </a:r>
            <a:r>
              <a:rPr lang="en-US" dirty="0"/>
              <a:t> in the cost of acquiring nitrogen</a:t>
            </a:r>
          </a:p>
        </p:txBody>
      </p:sp>
      <p:sp>
        <p:nvSpPr>
          <p:cNvPr id="4" name="Slide Number Placeholder 3">
            <a:extLst>
              <a:ext uri="{FF2B5EF4-FFF2-40B4-BE49-F238E27FC236}">
                <a16:creationId xmlns:a16="http://schemas.microsoft.com/office/drawing/2014/main" id="{DAED0335-30D9-CFFB-A8EC-AAFC69A2A226}"/>
              </a:ext>
            </a:extLst>
          </p:cNvPr>
          <p:cNvSpPr>
            <a:spLocks noGrp="1"/>
          </p:cNvSpPr>
          <p:nvPr>
            <p:ph type="sldNum" sz="quarter" idx="12"/>
          </p:nvPr>
        </p:nvSpPr>
        <p:spPr/>
        <p:txBody>
          <a:bodyPr/>
          <a:lstStyle/>
          <a:p>
            <a:fld id="{CE250C90-A217-6949-8BD2-2F5146168076}" type="slidenum">
              <a:rPr lang="en-US" smtClean="0"/>
              <a:pPr/>
              <a:t>42</a:t>
            </a:fld>
            <a:endParaRPr lang="en-US" sz="2000"/>
          </a:p>
        </p:txBody>
      </p:sp>
      <p:cxnSp>
        <p:nvCxnSpPr>
          <p:cNvPr id="5" name="Straight Arrow Connector 4">
            <a:extLst>
              <a:ext uri="{FF2B5EF4-FFF2-40B4-BE49-F238E27FC236}">
                <a16:creationId xmlns:a16="http://schemas.microsoft.com/office/drawing/2014/main" id="{DB8C57FB-E988-5AC4-2FC9-2E95FC495A5E}"/>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1A75067-ACB5-6D70-97F8-8CBF1F1DA9EF}"/>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ABED37BF-E646-6FFF-A933-063BE43C7088}"/>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239E32-C6F0-AB6A-EF41-7C1FF434F359}"/>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C78BAD-5FD1-0120-C1C3-B0037D792A03}"/>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CBD5A87-E570-5325-0279-FA44F302218D}"/>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266A1F-BFDA-938C-3CE5-5A05517C6112}"/>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50497D-56EA-DBB6-5A17-E39F9327F92F}"/>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65D56F-DE70-C4FE-9D73-0773EA473A57}"/>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08EA90-1E48-EAE0-EE52-51BB5D2BD081}"/>
              </a:ext>
            </a:extLst>
          </p:cNvPr>
          <p:cNvCxnSpPr>
            <a:stCxn id="30" idx="2"/>
            <a:endCxn id="2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1DC017-20C5-1AC1-2FC9-451677D3DD80}"/>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5310D13-C204-460E-EB51-C4D7C9C6D7FE}"/>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B846D0-8CD4-308F-DB1C-EA11CEF25482}"/>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1174574-7DFF-BAE4-E2DE-93655392BF6C}"/>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7003635-355A-4F32-5EA6-41C40AEB6F46}"/>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58C77FE3-555C-999C-31D7-7A28D5E20A7B}"/>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68B3A3-9EBD-9147-64F9-F326DC91B3E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ECBD5C-89A7-32F9-1400-9F585E051F0F}"/>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359ED77-9BD6-3C33-18CC-75C1706F481F}"/>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D6A6772-8445-ECAD-B8C1-0C4BBEEE7E7C}"/>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887A42A2-6141-BACA-5EC6-BB011B3DDA1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B929715-F279-7381-D1DE-709E2177A498}"/>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2011302-0648-6914-203F-47517789B36B}"/>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CA94F-D790-EC6F-8523-0D715DBADCB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6C74EB3-4D64-BF1D-E087-EBDD6CD7F662}"/>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495E90F6-91BA-73A1-755D-19A18989DDE7}"/>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0D4D544-2E66-AAD6-7E52-3C9B5531D7F9}"/>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31" name="Rectangle 30">
            <a:extLst>
              <a:ext uri="{FF2B5EF4-FFF2-40B4-BE49-F238E27FC236}">
                <a16:creationId xmlns:a16="http://schemas.microsoft.com/office/drawing/2014/main" id="{34E668A0-CAEF-80E3-B3F3-8A9250D0DEE3}"/>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136046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C99CEF-0FAC-7C38-5B1F-409755F19214}"/>
              </a:ext>
            </a:extLst>
          </p:cNvPr>
          <p:cNvPicPr>
            <a:picLocks noChangeAspect="1"/>
          </p:cNvPicPr>
          <p:nvPr/>
        </p:nvPicPr>
        <p:blipFill rotWithShape="1">
          <a:blip r:embed="rId2"/>
          <a:srcRect l="49479" b="14760"/>
          <a:stretch/>
        </p:blipFill>
        <p:spPr>
          <a:xfrm>
            <a:off x="6836021" y="3410794"/>
            <a:ext cx="4858983" cy="327355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fontScale="92500" lnSpcReduction="10000"/>
          </a:bodyPr>
          <a:lstStyle/>
          <a:p>
            <a:r>
              <a:rPr lang="en-US" dirty="0">
                <a:latin typeface="Arial" panose="020B0604020202020204" pitchFamily="34" charset="0"/>
                <a:cs typeface="Arial" panose="020B0604020202020204" pitchFamily="34" charset="0"/>
              </a:rPr>
              <a:t>24 sites</a:t>
            </a:r>
          </a:p>
          <a:p>
            <a:pPr lvl="1"/>
            <a:r>
              <a:rPr lang="en-US" dirty="0">
                <a:latin typeface="Arial" panose="020B0604020202020204" pitchFamily="34" charset="0"/>
                <a:cs typeface="Arial" panose="020B0604020202020204" pitchFamily="34" charset="0"/>
              </a:rPr>
              <a:t>12 visited in 2020</a:t>
            </a:r>
          </a:p>
          <a:p>
            <a:pPr lvl="1"/>
            <a:r>
              <a:rPr lang="en-US" dirty="0">
                <a:latin typeface="Arial" panose="020B0604020202020204" pitchFamily="34" charset="0"/>
                <a:cs typeface="Arial" panose="020B0604020202020204" pitchFamily="34" charset="0"/>
              </a:rPr>
              <a:t>15 visited  in 2021 (3 from 2020)</a:t>
            </a:r>
          </a:p>
          <a:p>
            <a:pPr marL="0" indent="0">
              <a:buNone/>
            </a:pPr>
            <a:endParaRPr lang="en-US" sz="13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 leaves of 5 most dominant species at each site</a:t>
            </a:r>
          </a:p>
          <a:p>
            <a:pPr lvl="1"/>
            <a:r>
              <a:rPr lang="en-US" dirty="0">
                <a:latin typeface="Arial" panose="020B0604020202020204" pitchFamily="34" charset="0"/>
                <a:cs typeface="Arial" panose="020B0604020202020204" pitchFamily="34" charset="0"/>
              </a:rPr>
              <a:t>Leaf nitrogen content</a:t>
            </a:r>
          </a:p>
          <a:p>
            <a:pPr lvl="1"/>
            <a:r>
              <a:rPr lang="en-US" dirty="0">
                <a:latin typeface="Arial" panose="020B0604020202020204" pitchFamily="34" charset="0"/>
                <a:cs typeface="Arial" panose="020B0604020202020204" pitchFamily="34" charset="0"/>
              </a:rPr>
              <a:t>Leaf 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δ</a:t>
            </a:r>
            <a:r>
              <a:rPr lang="en-US" baseline="30000" dirty="0">
                <a:latin typeface="Arial" panose="020B0604020202020204" pitchFamily="34" charset="0"/>
                <a:cs typeface="Arial" panose="020B0604020202020204" pitchFamily="34" charset="0"/>
              </a:rPr>
              <a:t>13</a:t>
            </a:r>
            <a:r>
              <a:rPr lang="en-US" dirty="0">
                <a:latin typeface="Arial" panose="020B0604020202020204" pitchFamily="34" charset="0"/>
                <a:cs typeface="Arial" panose="020B0604020202020204" pitchFamily="34" charset="0"/>
              </a:rPr>
              <a:t>C)</a:t>
            </a:r>
          </a:p>
          <a:p>
            <a:pPr lvl="1"/>
            <a:r>
              <a:rPr lang="en-US" dirty="0">
                <a:latin typeface="Arial" panose="020B0604020202020204" pitchFamily="34" charset="0"/>
                <a:cs typeface="Arial" panose="020B0604020202020204" pitchFamily="34" charset="0"/>
              </a:rPr>
              <a:t>Cost of acquiring nitrogen relative to water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Composite soil sample</a:t>
            </a:r>
          </a:p>
          <a:p>
            <a:pPr lvl="1"/>
            <a:r>
              <a:rPr lang="en-US" dirty="0">
                <a:latin typeface="Arial" panose="020B0604020202020204" pitchFamily="34" charset="0"/>
                <a:cs typeface="Arial" panose="020B0604020202020204" pitchFamily="34" charset="0"/>
              </a:rPr>
              <a:t>[NO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-N]</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43</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Field gradient </a:t>
            </a:r>
            <a:br>
              <a:rPr lang="en-US" dirty="0"/>
            </a:br>
            <a:r>
              <a:rPr lang="en-US" dirty="0"/>
              <a:t>experiment</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6880047" y="136523"/>
            <a:ext cx="4770933" cy="3274271"/>
          </a:xfrm>
          <a:prstGeom prst="rect">
            <a:avLst/>
          </a:prstGeom>
        </p:spPr>
      </p:pic>
      <p:sp>
        <p:nvSpPr>
          <p:cNvPr id="3" name="Rectangle 2">
            <a:extLst>
              <a:ext uri="{FF2B5EF4-FFF2-40B4-BE49-F238E27FC236}">
                <a16:creationId xmlns:a16="http://schemas.microsoft.com/office/drawing/2014/main" id="{A8BCA9C0-919F-2047-AB64-204ADA48C061}"/>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5" name="Rectangle 4">
            <a:extLst>
              <a:ext uri="{FF2B5EF4-FFF2-40B4-BE49-F238E27FC236}">
                <a16:creationId xmlns:a16="http://schemas.microsoft.com/office/drawing/2014/main" id="{8F2EBEB0-23D7-65B3-3588-F98F6E9B345B}"/>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879771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C99CEF-0FAC-7C38-5B1F-409755F19214}"/>
              </a:ext>
            </a:extLst>
          </p:cNvPr>
          <p:cNvPicPr>
            <a:picLocks noChangeAspect="1"/>
          </p:cNvPicPr>
          <p:nvPr/>
        </p:nvPicPr>
        <p:blipFill rotWithShape="1">
          <a:blip r:embed="rId2"/>
          <a:srcRect l="49479" b="14760"/>
          <a:stretch/>
        </p:blipFill>
        <p:spPr>
          <a:xfrm>
            <a:off x="6836021" y="3410794"/>
            <a:ext cx="4858983" cy="3273552"/>
          </a:xfrm>
          <a:prstGeom prst="rect">
            <a:avLst/>
          </a:prstGeom>
        </p:spPr>
      </p:pic>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892353" y="1964183"/>
            <a:ext cx="5257800" cy="4757292"/>
          </a:xfrm>
        </p:spPr>
        <p:txBody>
          <a:bodyPr>
            <a:normAutofit/>
          </a:bodyPr>
          <a:lstStyle/>
          <a:p>
            <a:r>
              <a:rPr lang="en-US" dirty="0">
                <a:latin typeface="Arial" panose="020B0604020202020204" pitchFamily="34" charset="0"/>
                <a:cs typeface="Arial" panose="020B0604020202020204" pitchFamily="34" charset="0"/>
              </a:rPr>
              <a:t>PRISM data product (4-km grid across coterminous US)</a:t>
            </a:r>
          </a:p>
          <a:p>
            <a:pPr lvl="1"/>
            <a:r>
              <a:rPr lang="en-US" dirty="0">
                <a:latin typeface="Arial" panose="020B0604020202020204" pitchFamily="34" charset="0"/>
                <a:cs typeface="Arial" panose="020B0604020202020204" pitchFamily="34" charset="0"/>
              </a:rPr>
              <a:t>Daily air temperature</a:t>
            </a:r>
          </a:p>
          <a:p>
            <a:pPr lvl="1"/>
            <a:r>
              <a:rPr lang="en-US" dirty="0">
                <a:latin typeface="Arial" panose="020B0604020202020204" pitchFamily="34" charset="0"/>
                <a:cs typeface="Arial" panose="020B0604020202020204" pitchFamily="34" charset="0"/>
              </a:rPr>
              <a:t>Daily vapor pressure deficit</a:t>
            </a:r>
          </a:p>
          <a:p>
            <a:pPr lvl="1"/>
            <a:r>
              <a:rPr lang="en-US" dirty="0">
                <a:latin typeface="Arial" panose="020B0604020202020204" pitchFamily="34" charset="0"/>
                <a:cs typeface="Arial" panose="020B0604020202020204" pitchFamily="34" charset="0"/>
              </a:rPr>
              <a:t>Daily precipitation</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Soil moisture derived from SPLASH model</a:t>
            </a:r>
          </a:p>
          <a:p>
            <a:pPr lvl="1"/>
            <a:r>
              <a:rPr lang="en-US" dirty="0">
                <a:latin typeface="Arial" panose="020B0604020202020204" pitchFamily="34" charset="0"/>
                <a:cs typeface="Arial" panose="020B0604020202020204" pitchFamily="34" charset="0"/>
              </a:rPr>
              <a:t>As function of water holding capacity</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44</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Climate and edaphic </a:t>
            </a:r>
            <a:br>
              <a:rPr lang="en-US" dirty="0"/>
            </a:br>
            <a:r>
              <a:rPr lang="en-US" dirty="0"/>
              <a:t>characteristics</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6880047" y="136523"/>
            <a:ext cx="4770933" cy="3274271"/>
          </a:xfrm>
          <a:prstGeom prst="rect">
            <a:avLst/>
          </a:prstGeom>
        </p:spPr>
      </p:pic>
      <p:sp>
        <p:nvSpPr>
          <p:cNvPr id="3" name="Rectangle 2">
            <a:extLst>
              <a:ext uri="{FF2B5EF4-FFF2-40B4-BE49-F238E27FC236}">
                <a16:creationId xmlns:a16="http://schemas.microsoft.com/office/drawing/2014/main" id="{4D5A9DCA-0C40-CFDA-AD83-2D3741A15A76}"/>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5" name="Rectangle 4">
            <a:extLst>
              <a:ext uri="{FF2B5EF4-FFF2-40B4-BE49-F238E27FC236}">
                <a16:creationId xmlns:a16="http://schemas.microsoft.com/office/drawing/2014/main" id="{67158839-DF72-58BA-1C81-608C61E4F34F}"/>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346758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a:xfrm>
            <a:off x="838200" y="726458"/>
            <a:ext cx="10515600" cy="1325563"/>
          </a:xfrm>
        </p:spPr>
        <p:txBody>
          <a:bodyPr>
            <a:normAutofit/>
          </a:bodyPr>
          <a:lstStyle/>
          <a:p>
            <a:r>
              <a:rPr lang="el-GR" i="1" dirty="0"/>
              <a:t>β</a:t>
            </a:r>
            <a:r>
              <a:rPr lang="en-US" dirty="0"/>
              <a:t> </a:t>
            </a:r>
            <a:r>
              <a:rPr lang="en-US" b="1" dirty="0">
                <a:solidFill>
                  <a:srgbClr val="C00000"/>
                </a:solidFill>
              </a:rPr>
              <a:t>decreases</a:t>
            </a:r>
            <a:r>
              <a:rPr lang="en-US" dirty="0"/>
              <a:t> with increasing soil nitrogen</a:t>
            </a:r>
            <a:r>
              <a:rPr lang="en-US" dirty="0">
                <a:solidFill>
                  <a:schemeClr val="bg1"/>
                </a:solidFill>
              </a:rPr>
              <a:t>, but is not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45</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2014660"/>
            <a:ext cx="10859086" cy="4072158"/>
          </a:xfrm>
          <a:prstGeom prst="rect">
            <a:avLst/>
          </a:prstGeom>
        </p:spPr>
      </p:pic>
      <p:sp>
        <p:nvSpPr>
          <p:cNvPr id="3" name="Rectangle 2">
            <a:extLst>
              <a:ext uri="{FF2B5EF4-FFF2-40B4-BE49-F238E27FC236}">
                <a16:creationId xmlns:a16="http://schemas.microsoft.com/office/drawing/2014/main" id="{1019F8F3-575F-67BF-5BDD-35D67280E0AE}"/>
              </a:ext>
            </a:extLst>
          </p:cNvPr>
          <p:cNvSpPr/>
          <p:nvPr/>
        </p:nvSpPr>
        <p:spPr>
          <a:xfrm>
            <a:off x="5942087" y="2147396"/>
            <a:ext cx="3547989" cy="3217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DD04E4-0785-23EA-7498-DF6AC81E76EC}"/>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Rectangle 6">
            <a:extLst>
              <a:ext uri="{FF2B5EF4-FFF2-40B4-BE49-F238E27FC236}">
                <a16:creationId xmlns:a16="http://schemas.microsoft.com/office/drawing/2014/main" id="{71BC7963-51F2-4411-6BE1-B10B4B902C8F}"/>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1218605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46</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sp>
        <p:nvSpPr>
          <p:cNvPr id="3" name="Rectangle 2">
            <a:extLst>
              <a:ext uri="{FF2B5EF4-FFF2-40B4-BE49-F238E27FC236}">
                <a16:creationId xmlns:a16="http://schemas.microsoft.com/office/drawing/2014/main" id="{A653F4C3-E4D0-8DE8-7FAD-786E8A794FCC}"/>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5" name="Rectangle 4">
            <a:extLst>
              <a:ext uri="{FF2B5EF4-FFF2-40B4-BE49-F238E27FC236}">
                <a16:creationId xmlns:a16="http://schemas.microsoft.com/office/drawing/2014/main" id="{5F637269-7F92-F2C0-86F7-9547E5995C03}"/>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9" name="Title 1">
            <a:extLst>
              <a:ext uri="{FF2B5EF4-FFF2-40B4-BE49-F238E27FC236}">
                <a16:creationId xmlns:a16="http://schemas.microsoft.com/office/drawing/2014/main" id="{5FBDC396-46F6-79E7-A84C-C8FD0BDDE835}"/>
              </a:ext>
            </a:extLst>
          </p:cNvPr>
          <p:cNvSpPr>
            <a:spLocks noGrp="1"/>
          </p:cNvSpPr>
          <p:nvPr>
            <p:ph type="title"/>
          </p:nvPr>
        </p:nvSpPr>
        <p:spPr>
          <a:xfrm>
            <a:off x="838200" y="726458"/>
            <a:ext cx="10515600" cy="1325563"/>
          </a:xfrm>
        </p:spPr>
        <p:txBody>
          <a:bodyPr>
            <a:normAutofit/>
          </a:bodyPr>
          <a:lstStyle/>
          <a:p>
            <a:r>
              <a:rPr lang="el-GR" i="1" dirty="0"/>
              <a:t>β</a:t>
            </a:r>
            <a:r>
              <a:rPr lang="en-US" dirty="0"/>
              <a:t> </a:t>
            </a:r>
            <a:r>
              <a:rPr lang="en-US" b="1" dirty="0">
                <a:solidFill>
                  <a:srgbClr val="C00000"/>
                </a:solidFill>
              </a:rPr>
              <a:t>decreases</a:t>
            </a:r>
            <a:r>
              <a:rPr lang="en-US" dirty="0"/>
              <a:t> with increasing soil nitrogen, but is </a:t>
            </a:r>
            <a:r>
              <a:rPr lang="en-US" b="1" u="sng" dirty="0"/>
              <a:t>not</a:t>
            </a:r>
            <a:r>
              <a:rPr lang="en-US" dirty="0"/>
              <a:t> modified by soil moisture</a:t>
            </a:r>
          </a:p>
        </p:txBody>
      </p:sp>
      <p:pic>
        <p:nvPicPr>
          <p:cNvPr id="10" name="Picture 9" descr="Chart, scatter chart&#10;&#10;Description automatically generated">
            <a:extLst>
              <a:ext uri="{FF2B5EF4-FFF2-40B4-BE49-F238E27FC236}">
                <a16:creationId xmlns:a16="http://schemas.microsoft.com/office/drawing/2014/main" id="{35BF9344-7A5A-9BDA-DCFC-CA7D61AE0A0A}"/>
              </a:ext>
            </a:extLst>
          </p:cNvPr>
          <p:cNvPicPr>
            <a:picLocks noChangeAspect="1"/>
          </p:cNvPicPr>
          <p:nvPr/>
        </p:nvPicPr>
        <p:blipFill>
          <a:blip r:embed="rId2"/>
          <a:stretch>
            <a:fillRect/>
          </a:stretch>
        </p:blipFill>
        <p:spPr>
          <a:xfrm>
            <a:off x="838200" y="2014660"/>
            <a:ext cx="10859086" cy="4072158"/>
          </a:xfrm>
          <a:prstGeom prst="rect">
            <a:avLst/>
          </a:prstGeom>
        </p:spPr>
      </p:pic>
    </p:spTree>
    <p:extLst>
      <p:ext uri="{BB962C8B-B14F-4D97-AF65-F5344CB8AC3E}">
        <p14:creationId xmlns:p14="http://schemas.microsoft.com/office/powerpoint/2010/main" val="2939274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a:xfrm>
            <a:off x="838200" y="726459"/>
            <a:ext cx="10515600" cy="1325563"/>
          </a:xfrm>
        </p:spPr>
        <p:txBody>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a:t>
            </a:r>
            <a:r>
              <a:rPr lang="en-US" b="1" dirty="0">
                <a:solidFill>
                  <a:srgbClr val="C00000"/>
                </a:solidFill>
              </a:rPr>
              <a:t>decreases</a:t>
            </a:r>
            <a:r>
              <a:rPr lang="en-US" dirty="0"/>
              <a:t> with increasing vapor pressure deficit</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47</a:t>
            </a:fld>
            <a:endParaRPr lang="en-US" sz="2000"/>
          </a:p>
        </p:txBody>
      </p:sp>
      <p:sp>
        <p:nvSpPr>
          <p:cNvPr id="15" name="Rectangle 14">
            <a:extLst>
              <a:ext uri="{FF2B5EF4-FFF2-40B4-BE49-F238E27FC236}">
                <a16:creationId xmlns:a16="http://schemas.microsoft.com/office/drawing/2014/main" id="{2B569B27-1F0E-AAD9-67D3-A7D0ABCEFCC8}"/>
              </a:ext>
            </a:extLst>
          </p:cNvPr>
          <p:cNvSpPr/>
          <p:nvPr/>
        </p:nvSpPr>
        <p:spPr>
          <a:xfrm>
            <a:off x="514094" y="350100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44" name="Picture 43" descr="Calendar&#10;&#10;Description automatically generated with medium confidence">
            <a:extLst>
              <a:ext uri="{FF2B5EF4-FFF2-40B4-BE49-F238E27FC236}">
                <a16:creationId xmlns:a16="http://schemas.microsoft.com/office/drawing/2014/main" id="{A55CE328-9F9F-A88D-6E06-46E677563F85}"/>
              </a:ext>
            </a:extLst>
          </p:cNvPr>
          <p:cNvPicPr>
            <a:picLocks noChangeAspect="1"/>
          </p:cNvPicPr>
          <p:nvPr/>
        </p:nvPicPr>
        <p:blipFill rotWithShape="1">
          <a:blip r:embed="rId2"/>
          <a:srcRect r="48797" b="51206"/>
          <a:stretch/>
        </p:blipFill>
        <p:spPr>
          <a:xfrm>
            <a:off x="3324548" y="2052022"/>
            <a:ext cx="5286052" cy="4679741"/>
          </a:xfrm>
          <a:prstGeom prst="rect">
            <a:avLst/>
          </a:prstGeom>
        </p:spPr>
      </p:pic>
      <p:pic>
        <p:nvPicPr>
          <p:cNvPr id="3" name="Picture 2" descr="Calendar&#10;&#10;Description automatically generated with medium confidence">
            <a:extLst>
              <a:ext uri="{FF2B5EF4-FFF2-40B4-BE49-F238E27FC236}">
                <a16:creationId xmlns:a16="http://schemas.microsoft.com/office/drawing/2014/main" id="{A7F5BC88-6575-73B3-54ED-03558CB9277A}"/>
              </a:ext>
            </a:extLst>
          </p:cNvPr>
          <p:cNvPicPr>
            <a:picLocks noChangeAspect="1"/>
          </p:cNvPicPr>
          <p:nvPr/>
        </p:nvPicPr>
        <p:blipFill rotWithShape="1">
          <a:blip r:embed="rId2"/>
          <a:srcRect l="65900" t="62857" r="9219" b="20907"/>
          <a:stretch/>
        </p:blipFill>
        <p:spPr>
          <a:xfrm>
            <a:off x="8391170" y="3501002"/>
            <a:ext cx="1991032" cy="1206999"/>
          </a:xfrm>
          <a:prstGeom prst="rect">
            <a:avLst/>
          </a:prstGeom>
        </p:spPr>
      </p:pic>
      <p:sp>
        <p:nvSpPr>
          <p:cNvPr id="5" name="Rectangle 4">
            <a:extLst>
              <a:ext uri="{FF2B5EF4-FFF2-40B4-BE49-F238E27FC236}">
                <a16:creationId xmlns:a16="http://schemas.microsoft.com/office/drawing/2014/main" id="{A073CDB4-1FFF-5F92-B911-37243B922F3E}"/>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6" name="Rectangle 5">
            <a:extLst>
              <a:ext uri="{FF2B5EF4-FFF2-40B4-BE49-F238E27FC236}">
                <a16:creationId xmlns:a16="http://schemas.microsoft.com/office/drawing/2014/main" id="{9775DB03-D8BB-B391-DCD5-EA9DB2B7BE4B}"/>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88384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DC88-75C4-AED7-D432-A969095934AB}"/>
              </a:ext>
            </a:extLst>
          </p:cNvPr>
          <p:cNvSpPr>
            <a:spLocks noGrp="1"/>
          </p:cNvSpPr>
          <p:nvPr>
            <p:ph type="title"/>
          </p:nvPr>
        </p:nvSpPr>
        <p:spPr>
          <a:xfrm>
            <a:off x="397239" y="726459"/>
            <a:ext cx="11587397" cy="1325563"/>
          </a:xfrm>
        </p:spPr>
        <p:txBody>
          <a:bodyPr>
            <a:normAutofit/>
          </a:bodyPr>
          <a:lstStyle/>
          <a:p>
            <a:r>
              <a:rPr lang="en-US" i="1" dirty="0"/>
              <a:t>N</a:t>
            </a:r>
            <a:r>
              <a:rPr lang="en-US" baseline="-25000" dirty="0"/>
              <a:t>area</a:t>
            </a:r>
            <a:r>
              <a:rPr lang="en-US" dirty="0"/>
              <a:t> </a:t>
            </a:r>
            <a:r>
              <a:rPr lang="en-US" b="1" dirty="0">
                <a:solidFill>
                  <a:schemeClr val="accent1">
                    <a:lumMod val="75000"/>
                  </a:schemeClr>
                </a:solidFill>
              </a:rPr>
              <a:t>increases</a:t>
            </a:r>
            <a:r>
              <a:rPr lang="en-US" dirty="0"/>
              <a:t> with increasing soil nitrogen availability</a:t>
            </a:r>
            <a:endParaRPr lang="en-US" i="1" dirty="0"/>
          </a:p>
        </p:txBody>
      </p:sp>
      <p:sp>
        <p:nvSpPr>
          <p:cNvPr id="4" name="Slide Number Placeholder 3">
            <a:extLst>
              <a:ext uri="{FF2B5EF4-FFF2-40B4-BE49-F238E27FC236}">
                <a16:creationId xmlns:a16="http://schemas.microsoft.com/office/drawing/2014/main" id="{0138638A-8F4F-46DF-0217-AA102DA396F6}"/>
              </a:ext>
            </a:extLst>
          </p:cNvPr>
          <p:cNvSpPr>
            <a:spLocks noGrp="1"/>
          </p:cNvSpPr>
          <p:nvPr>
            <p:ph type="sldNum" sz="quarter" idx="12"/>
          </p:nvPr>
        </p:nvSpPr>
        <p:spPr/>
        <p:txBody>
          <a:bodyPr/>
          <a:lstStyle/>
          <a:p>
            <a:fld id="{CE250C90-A217-6949-8BD2-2F5146168076}" type="slidenum">
              <a:rPr lang="en-US" smtClean="0"/>
              <a:pPr/>
              <a:t>48</a:t>
            </a:fld>
            <a:endParaRPr lang="en-US" sz="2000"/>
          </a:p>
        </p:txBody>
      </p:sp>
      <p:pic>
        <p:nvPicPr>
          <p:cNvPr id="6" name="Picture 5" descr="Calendar&#10;&#10;Description automatically generated">
            <a:extLst>
              <a:ext uri="{FF2B5EF4-FFF2-40B4-BE49-F238E27FC236}">
                <a16:creationId xmlns:a16="http://schemas.microsoft.com/office/drawing/2014/main" id="{ECE6F49C-7554-1187-B7E5-FACCAF8CF4CE}"/>
              </a:ext>
            </a:extLst>
          </p:cNvPr>
          <p:cNvPicPr>
            <a:picLocks noChangeAspect="1"/>
          </p:cNvPicPr>
          <p:nvPr/>
        </p:nvPicPr>
        <p:blipFill rotWithShape="1">
          <a:blip r:embed="rId2"/>
          <a:srcRect t="33214" b="33742"/>
          <a:stretch/>
        </p:blipFill>
        <p:spPr>
          <a:xfrm>
            <a:off x="0" y="2362520"/>
            <a:ext cx="12187852" cy="3020519"/>
          </a:xfrm>
          <a:prstGeom prst="rect">
            <a:avLst/>
          </a:prstGeom>
        </p:spPr>
      </p:pic>
      <p:sp>
        <p:nvSpPr>
          <p:cNvPr id="3" name="Rectangle 2">
            <a:extLst>
              <a:ext uri="{FF2B5EF4-FFF2-40B4-BE49-F238E27FC236}">
                <a16:creationId xmlns:a16="http://schemas.microsoft.com/office/drawing/2014/main" id="{7C916070-1D2E-9824-0867-663C2AC340AC}"/>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5" name="Rectangle 4">
            <a:extLst>
              <a:ext uri="{FF2B5EF4-FFF2-40B4-BE49-F238E27FC236}">
                <a16:creationId xmlns:a16="http://schemas.microsoft.com/office/drawing/2014/main" id="{E5491E6C-74C2-CA36-934E-8CA87AF07C5D}"/>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54836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B22820-CD15-5F0D-4D78-CE221E130E06}"/>
              </a:ext>
            </a:extLst>
          </p:cNvPr>
          <p:cNvSpPr>
            <a:spLocks noGrp="1"/>
          </p:cNvSpPr>
          <p:nvPr>
            <p:ph type="sldNum" sz="quarter" idx="12"/>
          </p:nvPr>
        </p:nvSpPr>
        <p:spPr/>
        <p:txBody>
          <a:bodyPr/>
          <a:lstStyle/>
          <a:p>
            <a:fld id="{CE250C90-A217-6949-8BD2-2F5146168076}" type="slidenum">
              <a:rPr lang="en-US" smtClean="0"/>
              <a:pPr/>
              <a:t>49</a:t>
            </a:fld>
            <a:endParaRPr lang="en-US" sz="2000"/>
          </a:p>
        </p:txBody>
      </p:sp>
      <p:pic>
        <p:nvPicPr>
          <p:cNvPr id="5" name="Picture 4">
            <a:extLst>
              <a:ext uri="{FF2B5EF4-FFF2-40B4-BE49-F238E27FC236}">
                <a16:creationId xmlns:a16="http://schemas.microsoft.com/office/drawing/2014/main" id="{B283C1E7-F245-9AC2-466A-6249180CBC79}"/>
              </a:ext>
            </a:extLst>
          </p:cNvPr>
          <p:cNvPicPr>
            <a:picLocks noChangeAspect="1"/>
          </p:cNvPicPr>
          <p:nvPr/>
        </p:nvPicPr>
        <p:blipFill rotWithShape="1">
          <a:blip r:embed="rId2"/>
          <a:srcRect r="13729"/>
          <a:stretch/>
        </p:blipFill>
        <p:spPr>
          <a:xfrm>
            <a:off x="48018" y="2369053"/>
            <a:ext cx="10515600" cy="3027505"/>
          </a:xfrm>
          <a:prstGeom prst="rect">
            <a:avLst/>
          </a:prstGeom>
        </p:spPr>
      </p:pic>
      <p:pic>
        <p:nvPicPr>
          <p:cNvPr id="6" name="Picture 5" descr="Calendar&#10;&#10;Description automatically generated">
            <a:extLst>
              <a:ext uri="{FF2B5EF4-FFF2-40B4-BE49-F238E27FC236}">
                <a16:creationId xmlns:a16="http://schemas.microsoft.com/office/drawing/2014/main" id="{32E33404-195F-C375-9379-CF52F86A609B}"/>
              </a:ext>
            </a:extLst>
          </p:cNvPr>
          <p:cNvPicPr>
            <a:picLocks noChangeAspect="1"/>
          </p:cNvPicPr>
          <p:nvPr/>
        </p:nvPicPr>
        <p:blipFill rotWithShape="1">
          <a:blip r:embed="rId3"/>
          <a:srcRect l="85787" t="33214" b="33742"/>
          <a:stretch/>
        </p:blipFill>
        <p:spPr>
          <a:xfrm>
            <a:off x="10459787" y="2061442"/>
            <a:ext cx="1732213" cy="3020519"/>
          </a:xfrm>
          <a:prstGeom prst="rect">
            <a:avLst/>
          </a:prstGeom>
        </p:spPr>
      </p:pic>
      <p:sp>
        <p:nvSpPr>
          <p:cNvPr id="9" name="Title 1">
            <a:extLst>
              <a:ext uri="{FF2B5EF4-FFF2-40B4-BE49-F238E27FC236}">
                <a16:creationId xmlns:a16="http://schemas.microsoft.com/office/drawing/2014/main" id="{68F9392F-1472-5D7F-87DF-39C5C9C2EF0E}"/>
              </a:ext>
            </a:extLst>
          </p:cNvPr>
          <p:cNvSpPr>
            <a:spLocks noGrp="1"/>
          </p:cNvSpPr>
          <p:nvPr>
            <p:ph type="title"/>
          </p:nvPr>
        </p:nvSpPr>
        <p:spPr>
          <a:xfrm>
            <a:off x="397239" y="719082"/>
            <a:ext cx="11587397" cy="1325563"/>
          </a:xfrm>
        </p:spPr>
        <p:txBody>
          <a:bodyPr>
            <a:normAutofit/>
          </a:bodyPr>
          <a:lstStyle/>
          <a:p>
            <a:r>
              <a:rPr lang="en-US" i="1" dirty="0"/>
              <a:t>N</a:t>
            </a:r>
            <a:r>
              <a:rPr lang="en-US" baseline="-25000" dirty="0"/>
              <a:t>area</a:t>
            </a:r>
            <a:r>
              <a:rPr lang="en-US" dirty="0"/>
              <a:t> is </a:t>
            </a:r>
            <a:r>
              <a:rPr lang="en-US" b="1" dirty="0">
                <a:solidFill>
                  <a:srgbClr val="C00000"/>
                </a:solidFill>
              </a:rPr>
              <a:t>negatively</a:t>
            </a:r>
            <a:r>
              <a:rPr lang="en-US" dirty="0"/>
              <a:t> associated with leaf </a:t>
            </a:r>
            <a:r>
              <a:rPr lang="en-US" i="1" dirty="0"/>
              <a:t>C</a:t>
            </a:r>
            <a:r>
              <a:rPr lang="en-US" baseline="-25000" dirty="0"/>
              <a:t>i</a:t>
            </a:r>
            <a:r>
              <a:rPr lang="en-US" dirty="0"/>
              <a:t>:</a:t>
            </a:r>
            <a:r>
              <a:rPr lang="en-US" i="1" dirty="0"/>
              <a:t>C</a:t>
            </a:r>
            <a:r>
              <a:rPr lang="en-US" baseline="-25000" dirty="0"/>
              <a:t>a</a:t>
            </a:r>
            <a:endParaRPr lang="en-US" i="1" dirty="0"/>
          </a:p>
        </p:txBody>
      </p:sp>
      <p:sp>
        <p:nvSpPr>
          <p:cNvPr id="2" name="Rectangle 1">
            <a:extLst>
              <a:ext uri="{FF2B5EF4-FFF2-40B4-BE49-F238E27FC236}">
                <a16:creationId xmlns:a16="http://schemas.microsoft.com/office/drawing/2014/main" id="{CBE241EE-98AA-3C23-FC34-EB0123AFF999}"/>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3" name="Rectangle 2">
            <a:extLst>
              <a:ext uri="{FF2B5EF4-FFF2-40B4-BE49-F238E27FC236}">
                <a16:creationId xmlns:a16="http://schemas.microsoft.com/office/drawing/2014/main" id="{C91C0EE0-E8DC-9DCE-74AD-7F3D4FAD872D}"/>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773495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B73996E-63EB-1110-7C1D-31F1CCEE00A7}"/>
              </a:ext>
            </a:extLst>
          </p:cNvPr>
          <p:cNvPicPr>
            <a:picLocks noChangeAspect="1"/>
          </p:cNvPicPr>
          <p:nvPr/>
        </p:nvPicPr>
        <p:blipFill>
          <a:blip r:embed="rId2"/>
          <a:stretch>
            <a:fillRect/>
          </a:stretch>
        </p:blipFill>
        <p:spPr>
          <a:xfrm>
            <a:off x="624690" y="-12070"/>
            <a:ext cx="10992112" cy="6870070"/>
          </a:xfrm>
          <a:prstGeom prst="rect">
            <a:avLst/>
          </a:prstGeom>
        </p:spPr>
      </p:pic>
      <p:sp>
        <p:nvSpPr>
          <p:cNvPr id="2" name="TextBox 1">
            <a:extLst>
              <a:ext uri="{FF2B5EF4-FFF2-40B4-BE49-F238E27FC236}">
                <a16:creationId xmlns:a16="http://schemas.microsoft.com/office/drawing/2014/main" id="{A08435DE-EEEC-F912-9FC6-EC5D746ADF43}"/>
              </a:ext>
            </a:extLst>
          </p:cNvPr>
          <p:cNvSpPr txBox="1"/>
          <p:nvPr/>
        </p:nvSpPr>
        <p:spPr>
          <a:xfrm>
            <a:off x="5867401" y="273967"/>
            <a:ext cx="3551836"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Arial" panose="020B0604020202020204" pitchFamily="34" charset="0"/>
                <a:cs typeface="Arial" panose="020B0604020202020204" pitchFamily="34" charset="0"/>
              </a:rPr>
              <a:t>Photosynthesis = largest carbon flux between the atmosphere and land surface</a:t>
            </a:r>
          </a:p>
        </p:txBody>
      </p:sp>
      <p:sp>
        <p:nvSpPr>
          <p:cNvPr id="4" name="Rectangle 3">
            <a:extLst>
              <a:ext uri="{FF2B5EF4-FFF2-40B4-BE49-F238E27FC236}">
                <a16:creationId xmlns:a16="http://schemas.microsoft.com/office/drawing/2014/main" id="{A3D1B384-68E9-5B37-7091-2AFE86A651A4}"/>
              </a:ext>
            </a:extLst>
          </p:cNvPr>
          <p:cNvSpPr/>
          <p:nvPr/>
        </p:nvSpPr>
        <p:spPr>
          <a:xfrm>
            <a:off x="1837853" y="561315"/>
            <a:ext cx="1339913" cy="5377758"/>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9FD1B9F-B8A5-1CAC-2B3E-BD4E08E9834E}"/>
              </a:ext>
            </a:extLst>
          </p:cNvPr>
          <p:cNvSpPr>
            <a:spLocks noGrp="1"/>
          </p:cNvSpPr>
          <p:nvPr>
            <p:ph type="sldNum" sz="quarter" idx="12"/>
          </p:nvPr>
        </p:nvSpPr>
        <p:spPr/>
        <p:txBody>
          <a:bodyPr/>
          <a:lstStyle/>
          <a:p>
            <a:fld id="{10B35473-280C-E043-9392-7E81C67433BF}" type="slidenum">
              <a:rPr lang="en-US" smtClean="0"/>
              <a:t>5</a:t>
            </a:fld>
            <a:endParaRPr lang="en-US"/>
          </a:p>
        </p:txBody>
      </p:sp>
      <p:sp>
        <p:nvSpPr>
          <p:cNvPr id="6" name="TextBox 5">
            <a:extLst>
              <a:ext uri="{FF2B5EF4-FFF2-40B4-BE49-F238E27FC236}">
                <a16:creationId xmlns:a16="http://schemas.microsoft.com/office/drawing/2014/main" id="{8E99C5C9-0DE0-E31F-1D2B-B5340AE22A79}"/>
              </a:ext>
            </a:extLst>
          </p:cNvPr>
          <p:cNvSpPr txBox="1"/>
          <p:nvPr/>
        </p:nvSpPr>
        <p:spPr>
          <a:xfrm>
            <a:off x="5867401" y="1288697"/>
            <a:ext cx="3551836" cy="147732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800" b="1" dirty="0">
                <a:latin typeface="Arial" panose="020B0604020202020204" pitchFamily="34" charset="0"/>
                <a:cs typeface="Arial" panose="020B0604020202020204" pitchFamily="34" charset="0"/>
              </a:rPr>
              <a:t>Terrestrial biosphere models </a:t>
            </a:r>
            <a:r>
              <a:rPr lang="en-US" sz="1800" b="1" u="sng" dirty="0">
                <a:latin typeface="Arial" panose="020B0604020202020204" pitchFamily="34" charset="0"/>
                <a:cs typeface="Arial" panose="020B0604020202020204" pitchFamily="34" charset="0"/>
              </a:rPr>
              <a:t>must</a:t>
            </a:r>
            <a:r>
              <a:rPr lang="en-US" sz="1800" b="1" dirty="0">
                <a:solidFill>
                  <a:schemeClr val="tx1"/>
                </a:solidFill>
                <a:latin typeface="Arial" panose="020B0604020202020204" pitchFamily="34" charset="0"/>
                <a:cs typeface="Arial" panose="020B0604020202020204" pitchFamily="34" charset="0"/>
              </a:rPr>
              <a:t> accurately </a:t>
            </a:r>
            <a:r>
              <a:rPr lang="en-US" sz="1800" b="1" dirty="0">
                <a:latin typeface="Arial" panose="020B0604020202020204" pitchFamily="34" charset="0"/>
                <a:cs typeface="Arial" panose="020B0604020202020204" pitchFamily="34" charset="0"/>
              </a:rPr>
              <a:t>simulate photosynthetic processes to predict ecosystem responses to environmental change</a:t>
            </a:r>
            <a:endParaRPr lang="en-US"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E2B36AD-9D8E-11C8-675E-199F9BC9C378}"/>
              </a:ext>
            </a:extLst>
          </p:cNvPr>
          <p:cNvSpPr txBox="1"/>
          <p:nvPr/>
        </p:nvSpPr>
        <p:spPr>
          <a:xfrm>
            <a:off x="9426829" y="6611779"/>
            <a:ext cx="27622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Adapted from Fig 5.12 in IPCC (2021)</a:t>
            </a:r>
          </a:p>
        </p:txBody>
      </p:sp>
    </p:spTree>
    <p:extLst>
      <p:ext uri="{BB962C8B-B14F-4D97-AF65-F5344CB8AC3E}">
        <p14:creationId xmlns:p14="http://schemas.microsoft.com/office/powerpoint/2010/main" val="3293425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D1276-ECA5-7CD2-D986-ED466F827585}"/>
              </a:ext>
            </a:extLst>
          </p:cNvPr>
          <p:cNvSpPr>
            <a:spLocks noGrp="1"/>
          </p:cNvSpPr>
          <p:nvPr>
            <p:ph type="title"/>
          </p:nvPr>
        </p:nvSpPr>
        <p:spPr>
          <a:xfrm>
            <a:off x="838200" y="726458"/>
            <a:ext cx="10515600" cy="1325563"/>
          </a:xfrm>
        </p:spPr>
        <p:txBody>
          <a:bodyPr/>
          <a:lstStyle/>
          <a:p>
            <a:r>
              <a:rPr lang="en-US" dirty="0"/>
              <a:t>Putting it all together through a piecewise structural equation model</a:t>
            </a:r>
          </a:p>
        </p:txBody>
      </p:sp>
      <p:sp>
        <p:nvSpPr>
          <p:cNvPr id="4" name="Slide Number Placeholder 3">
            <a:extLst>
              <a:ext uri="{FF2B5EF4-FFF2-40B4-BE49-F238E27FC236}">
                <a16:creationId xmlns:a16="http://schemas.microsoft.com/office/drawing/2014/main" id="{D24D4FED-0121-6126-C8C1-7F520EB63F22}"/>
              </a:ext>
            </a:extLst>
          </p:cNvPr>
          <p:cNvSpPr>
            <a:spLocks noGrp="1"/>
          </p:cNvSpPr>
          <p:nvPr>
            <p:ph type="sldNum" sz="quarter" idx="12"/>
          </p:nvPr>
        </p:nvSpPr>
        <p:spPr/>
        <p:txBody>
          <a:bodyPr/>
          <a:lstStyle/>
          <a:p>
            <a:fld id="{CE250C90-A217-6949-8BD2-2F5146168076}" type="slidenum">
              <a:rPr lang="en-US" smtClean="0"/>
              <a:pPr/>
              <a:t>50</a:t>
            </a:fld>
            <a:endParaRPr lang="en-US" sz="2000"/>
          </a:p>
        </p:txBody>
      </p:sp>
      <p:cxnSp>
        <p:nvCxnSpPr>
          <p:cNvPr id="5" name="Straight Arrow Connector 4">
            <a:extLst>
              <a:ext uri="{FF2B5EF4-FFF2-40B4-BE49-F238E27FC236}">
                <a16:creationId xmlns:a16="http://schemas.microsoft.com/office/drawing/2014/main" id="{921A8251-CB1E-730A-D8F4-C5BC49B57896}"/>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5E50B74-3075-2B05-061B-E8F477C64559}"/>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3EEAF4FF-C937-BA80-3A13-A149641CF154}"/>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F16884C-2105-048C-359B-8C607CB3AB41}"/>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5E266114-626E-5AD1-56FC-FC19E556E47C}"/>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060A75-7ABD-B226-C32B-2CEB16082F5A}"/>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8E2625-FA15-F1AF-EED4-6FB0C0670773}"/>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3CEB73-3B59-00BE-87A7-E2C23AF46784}"/>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438DC1-A225-4EE2-EAEC-1350A53CD328}"/>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09960A-E701-6BDC-8624-9F6CBCE949AC}"/>
              </a:ext>
            </a:extLst>
          </p:cNvPr>
          <p:cNvCxnSpPr>
            <a:stCxn id="30" idx="2"/>
            <a:endCxn id="2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B8199DB-73E0-5484-30E5-B9A609ADCD67}"/>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D4E1649-5707-43CD-FBC9-2673794943A2}"/>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0033EB3-F325-2718-8B54-56AA7B4B3B91}"/>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CDE3833E-4CBA-6A2A-3972-CC99D58B7DB1}"/>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2ED1CAB-7505-4B6A-CED0-A0D158D591BD}"/>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5127402-31B3-0C04-AA07-C38ABA6CADFF}"/>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E203A9-7876-B516-05BF-DDDF8325101D}"/>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20763F-FA86-A657-3499-D400DA28214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442B687-8788-E945-EC07-037A309F7DF9}"/>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C839E613-BEC7-4C9D-9F7D-E3D4C2F3AAA0}"/>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20A11877-D528-98A0-CCC2-F98CF479B533}"/>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70495EDD-557F-8EFC-1A53-0B8E0C8F0415}"/>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7E456D40-73DD-9C20-7A1E-BC8EB17C64C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C9F1555-65E1-2737-A19C-6C1CF59AA28E}"/>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8E08E0A-6452-3AA7-14D6-442A8771A95A}"/>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C5A1852A-11B0-E095-2AA2-DC456EB1B82E}"/>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C207831-7E58-A196-AF7F-9BE68637CE31}"/>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31" name="Rectangle 30">
            <a:extLst>
              <a:ext uri="{FF2B5EF4-FFF2-40B4-BE49-F238E27FC236}">
                <a16:creationId xmlns:a16="http://schemas.microsoft.com/office/drawing/2014/main" id="{1592EE10-DF60-070B-1B39-4248D404A25B}"/>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4285617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B203411-74E2-AB4C-E3FB-7A2FC2CC5225}"/>
              </a:ext>
            </a:extLst>
          </p:cNvPr>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51</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4B13D81-204B-42A5-3D1C-CD5572023DF8}"/>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6" name="Rectangle 5">
            <a:extLst>
              <a:ext uri="{FF2B5EF4-FFF2-40B4-BE49-F238E27FC236}">
                <a16:creationId xmlns:a16="http://schemas.microsoft.com/office/drawing/2014/main" id="{517D513D-9713-D31B-07B3-8B7DC7D63FCC}"/>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230878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BFAF19D8-DD9A-CA57-12FA-8B254CBFFF28}"/>
              </a:ext>
            </a:extLst>
          </p:cNvPr>
          <p:cNvCxnSpPr/>
          <p:nvPr/>
        </p:nvCxnSpPr>
        <p:spPr>
          <a:xfrm>
            <a:off x="2879455" y="3421527"/>
            <a:ext cx="0" cy="2042447"/>
          </a:xfrm>
          <a:prstGeom prst="straightConnector1">
            <a:avLst/>
          </a:prstGeom>
          <a:ln w="35179">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a:xfrm>
            <a:off x="838200" y="726461"/>
            <a:ext cx="10515600" cy="1325563"/>
          </a:xfrm>
        </p:spPr>
        <p:txBody>
          <a:bodyPr/>
          <a:lstStyle/>
          <a:p>
            <a:r>
              <a:rPr lang="el-GR" i="1" dirty="0"/>
              <a:t>β</a:t>
            </a:r>
            <a:r>
              <a:rPr lang="en-US" i="1" dirty="0"/>
              <a:t> </a:t>
            </a:r>
            <a:r>
              <a:rPr lang="en-US" dirty="0"/>
              <a:t>is </a:t>
            </a:r>
            <a:r>
              <a:rPr lang="en-US" b="1" dirty="0">
                <a:solidFill>
                  <a:srgbClr val="C00000"/>
                </a:solidFill>
              </a:rPr>
              <a:t>negatively</a:t>
            </a:r>
            <a:r>
              <a:rPr lang="en-US" dirty="0"/>
              <a:t> associated with increasing soil nitrogen, and generally </a:t>
            </a:r>
            <a:r>
              <a:rPr lang="en-US" b="1" dirty="0">
                <a:solidFill>
                  <a:srgbClr val="C00000"/>
                </a:solidFill>
              </a:rPr>
              <a:t>lower</a:t>
            </a:r>
            <a:r>
              <a:rPr lang="en-US" dirty="0"/>
              <a:t> in C</a:t>
            </a:r>
            <a:r>
              <a:rPr lang="en-US" baseline="-25000" dirty="0"/>
              <a:t>4</a:t>
            </a:r>
            <a:r>
              <a:rPr lang="en-US" dirty="0"/>
              <a:t> species</a:t>
            </a:r>
            <a:endParaRPr lang="en-US" i="1"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AC58B57-BF5B-AF46-1EAA-6F070B52DA3D}"/>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6" name="Rectangle 5">
            <a:extLst>
              <a:ext uri="{FF2B5EF4-FFF2-40B4-BE49-F238E27FC236}">
                <a16:creationId xmlns:a16="http://schemas.microsoft.com/office/drawing/2014/main" id="{163316B9-D3A5-AAB9-E0B9-525315653287}"/>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1269836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BFAF19D8-DD9A-CA57-12FA-8B254CBFFF28}"/>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a:xfrm>
            <a:off x="838200" y="726460"/>
            <a:ext cx="10515600" cy="1325563"/>
          </a:xfrm>
        </p:spPr>
        <p:txBody>
          <a:bodyPr/>
          <a:lstStyle/>
          <a:p>
            <a:r>
              <a:rPr lang="en-US" dirty="0"/>
              <a:t>Soil moisture was </a:t>
            </a:r>
            <a:r>
              <a:rPr lang="en-US" b="1" dirty="0">
                <a:solidFill>
                  <a:schemeClr val="accent1">
                    <a:lumMod val="75000"/>
                  </a:schemeClr>
                </a:solidFill>
              </a:rPr>
              <a:t>positively</a:t>
            </a:r>
            <a:r>
              <a:rPr lang="en-US" dirty="0"/>
              <a:t> associated with soil nitrogen availability</a:t>
            </a:r>
            <a:endParaRPr lang="en-US" i="1"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83C6373-6943-B403-D836-9CE054DA3968}"/>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6" name="Rectangle 5">
            <a:extLst>
              <a:ext uri="{FF2B5EF4-FFF2-40B4-BE49-F238E27FC236}">
                <a16:creationId xmlns:a16="http://schemas.microsoft.com/office/drawing/2014/main" id="{C8E1BD54-1E29-96C6-449E-237A5B11ABF3}"/>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188038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90280556-22D6-1B4D-0D09-87679D1501CA}"/>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D73DEF-7135-9F19-042D-5CC08DE5A007}"/>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Rectangle 6">
            <a:extLst>
              <a:ext uri="{FF2B5EF4-FFF2-40B4-BE49-F238E27FC236}">
                <a16:creationId xmlns:a16="http://schemas.microsoft.com/office/drawing/2014/main" id="{C195AB81-04B2-5DA1-6743-73431E5BB62F}"/>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4217795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a:xfrm>
            <a:off x="838200" y="726461"/>
            <a:ext cx="10515600" cy="1325563"/>
          </a:xfrm>
        </p:spPr>
        <p:txBody>
          <a:bodyPr>
            <a:normAutofit/>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is </a:t>
            </a:r>
            <a:r>
              <a:rPr lang="en-US" b="1" dirty="0">
                <a:solidFill>
                  <a:srgbClr val="C00000"/>
                </a:solidFill>
              </a:rPr>
              <a:t>negatively</a:t>
            </a:r>
            <a:r>
              <a:rPr lang="en-US" dirty="0"/>
              <a:t> related to increasing vapor pressure deficit and </a:t>
            </a:r>
            <a:r>
              <a:rPr lang="en-US" b="1" dirty="0">
                <a:solidFill>
                  <a:schemeClr val="accent1">
                    <a:lumMod val="75000"/>
                  </a:schemeClr>
                </a:solidFill>
              </a:rPr>
              <a:t>positively</a:t>
            </a:r>
            <a:r>
              <a:rPr lang="en-US" dirty="0"/>
              <a:t> related to </a:t>
            </a:r>
            <a:r>
              <a:rPr lang="el-GR" i="1" dirty="0"/>
              <a:t>β</a:t>
            </a:r>
            <a:r>
              <a:rPr lang="en-US" dirty="0"/>
              <a:t> </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55</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7588AB4B-320C-03E6-D5CB-F860EC97B2FF}"/>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7A65FCA-0A07-CD33-5489-8A49770BF4DC}"/>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Rectangle 6">
            <a:extLst>
              <a:ext uri="{FF2B5EF4-FFF2-40B4-BE49-F238E27FC236}">
                <a16:creationId xmlns:a16="http://schemas.microsoft.com/office/drawing/2014/main" id="{AC0CDB80-A7DA-2327-C25E-E3B60C7DEBDC}"/>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1375080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56</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386E7CF6-6E92-F3CC-94C4-2D7E0FAB2426}"/>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4EC4D7B-92ED-0C69-64DB-7CA06B14111A}"/>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Rectangle 6">
            <a:extLst>
              <a:ext uri="{FF2B5EF4-FFF2-40B4-BE49-F238E27FC236}">
                <a16:creationId xmlns:a16="http://schemas.microsoft.com/office/drawing/2014/main" id="{A1DA4C1D-7255-22DF-C3BC-C91ACC7BF985}"/>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624348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a:xfrm>
            <a:off x="838200" y="733834"/>
            <a:ext cx="10515600" cy="1325563"/>
          </a:xfrm>
        </p:spPr>
        <p:txBody>
          <a:bodyPr>
            <a:normAutofit/>
          </a:bodyPr>
          <a:lstStyle/>
          <a:p>
            <a:r>
              <a:rPr lang="en-US" i="1" dirty="0"/>
              <a:t>M</a:t>
            </a:r>
            <a:r>
              <a:rPr lang="en-US" baseline="-25000" dirty="0"/>
              <a:t>area</a:t>
            </a:r>
            <a:r>
              <a:rPr lang="en-US" dirty="0"/>
              <a:t> is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r>
              <a:rPr lang="en-US" dirty="0"/>
              <a:t>, while </a:t>
            </a:r>
            <a:r>
              <a:rPr lang="en-US" i="1" dirty="0"/>
              <a:t>N</a:t>
            </a:r>
            <a:r>
              <a:rPr lang="en-US" baseline="-25000" dirty="0"/>
              <a:t>mass</a:t>
            </a:r>
            <a:r>
              <a:rPr lang="en-US" dirty="0"/>
              <a:t> is </a:t>
            </a:r>
            <a:r>
              <a:rPr lang="en-US" b="1" dirty="0">
                <a:solidFill>
                  <a:schemeClr val="accent1">
                    <a:lumMod val="75000"/>
                  </a:schemeClr>
                </a:solidFill>
              </a:rPr>
              <a:t>positively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57</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F546B628-E301-29F2-A262-148DA60F4D47}"/>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23314C2-BD90-0AA1-5B22-E23CB15F7F42}"/>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Rectangle 6">
            <a:extLst>
              <a:ext uri="{FF2B5EF4-FFF2-40B4-BE49-F238E27FC236}">
                <a16:creationId xmlns:a16="http://schemas.microsoft.com/office/drawing/2014/main" id="{5FF43DDC-C141-D6BC-445B-AB5261E4FF62}"/>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128325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AAF939BA-37C3-86B1-B840-F86B18DB4E9E}"/>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40EC0DD-A8F9-00F4-B393-BB09F93BDA3D}"/>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Rectangle 6">
            <a:extLst>
              <a:ext uri="{FF2B5EF4-FFF2-40B4-BE49-F238E27FC236}">
                <a16:creationId xmlns:a16="http://schemas.microsoft.com/office/drawing/2014/main" id="{2B7F5F85-DA05-5A3E-E878-A23D07962DBA}"/>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678922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16A40745-B911-FC58-7F36-B726A36551E3}"/>
              </a:ext>
            </a:extLst>
          </p:cNvPr>
          <p:cNvSpPr>
            <a:spLocks noGrp="1"/>
          </p:cNvSpPr>
          <p:nvPr>
            <p:ph type="title"/>
          </p:nvPr>
        </p:nvSpPr>
        <p:spPr>
          <a:xfrm>
            <a:off x="838200" y="726459"/>
            <a:ext cx="10515600" cy="1325563"/>
          </a:xfrm>
        </p:spPr>
        <p:txBody>
          <a:bodyPr/>
          <a:lstStyle/>
          <a:p>
            <a:r>
              <a:rPr lang="en-US" dirty="0"/>
              <a:t>Increasing soil nitrogen availability directly </a:t>
            </a:r>
            <a:r>
              <a:rPr lang="en-US" b="1" dirty="0">
                <a:solidFill>
                  <a:schemeClr val="accent1">
                    <a:lumMod val="75000"/>
                  </a:schemeClr>
                </a:solidFill>
              </a:rPr>
              <a:t>increases</a:t>
            </a:r>
            <a:r>
              <a:rPr lang="en-US" dirty="0"/>
              <a:t> </a:t>
            </a:r>
            <a:r>
              <a:rPr lang="en-US" i="1" dirty="0"/>
              <a:t>N</a:t>
            </a:r>
            <a:r>
              <a:rPr lang="en-US" baseline="-25000" dirty="0"/>
              <a:t>mass</a:t>
            </a:r>
            <a:r>
              <a:rPr lang="en-US" dirty="0"/>
              <a:t> and </a:t>
            </a:r>
            <a:r>
              <a:rPr lang="en-US" b="1" dirty="0">
                <a:solidFill>
                  <a:srgbClr val="C00000"/>
                </a:solidFill>
              </a:rPr>
              <a:t>decreases</a:t>
            </a:r>
            <a:r>
              <a:rPr lang="en-US" dirty="0"/>
              <a:t> </a:t>
            </a:r>
            <a:r>
              <a:rPr lang="en-US" i="1" dirty="0"/>
              <a:t>M</a:t>
            </a:r>
            <a:r>
              <a:rPr lang="en-US" baseline="-25000" dirty="0"/>
              <a:t>area</a:t>
            </a:r>
            <a:endParaRPr lang="en-US" dirty="0"/>
          </a:p>
        </p:txBody>
      </p:sp>
      <p:cxnSp>
        <p:nvCxnSpPr>
          <p:cNvPr id="3" name="Straight Arrow Connector 2">
            <a:extLst>
              <a:ext uri="{FF2B5EF4-FFF2-40B4-BE49-F238E27FC236}">
                <a16:creationId xmlns:a16="http://schemas.microsoft.com/office/drawing/2014/main" id="{EEC9415F-5FEF-DCCD-1D53-C77E9DF70F31}"/>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79837B9-9573-D537-1E6C-3A8C73C2CCD3}"/>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Rectangle 6">
            <a:extLst>
              <a:ext uri="{FF2B5EF4-FFF2-40B4-BE49-F238E27FC236}">
                <a16:creationId xmlns:a16="http://schemas.microsoft.com/office/drawing/2014/main" id="{4F194269-950E-DFBA-ED9C-A49892532F1A}"/>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737988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A0961-84EF-E81C-8704-FAE292F71D6C}"/>
              </a:ext>
            </a:extLst>
          </p:cNvPr>
          <p:cNvSpPr>
            <a:spLocks noGrp="1"/>
          </p:cNvSpPr>
          <p:nvPr>
            <p:ph type="title"/>
          </p:nvPr>
        </p:nvSpPr>
        <p:spPr/>
        <p:txBody>
          <a:bodyPr>
            <a:normAutofit fontScale="90000"/>
          </a:bodyPr>
          <a:lstStyle/>
          <a:p>
            <a:r>
              <a:rPr lang="en-US" sz="3200" dirty="0">
                <a:latin typeface="Arial" panose="020B0604020202020204" pitchFamily="34" charset="0"/>
                <a:cs typeface="Arial" panose="020B0604020202020204" pitchFamily="34" charset="0"/>
              </a:rPr>
              <a:t>Terrestrial biosphere models simulate photosynthesis through linear relationships between leaf nitrogen content and photosynthetic capacity…</a:t>
            </a:r>
          </a:p>
        </p:txBody>
      </p:sp>
      <p:sp>
        <p:nvSpPr>
          <p:cNvPr id="4" name="Slide Number Placeholder 3">
            <a:extLst>
              <a:ext uri="{FF2B5EF4-FFF2-40B4-BE49-F238E27FC236}">
                <a16:creationId xmlns:a16="http://schemas.microsoft.com/office/drawing/2014/main" id="{DEF6DC06-148D-431C-B0A9-C16323022C49}"/>
              </a:ext>
            </a:extLst>
          </p:cNvPr>
          <p:cNvSpPr>
            <a:spLocks noGrp="1"/>
          </p:cNvSpPr>
          <p:nvPr>
            <p:ph type="sldNum" sz="quarter" idx="12"/>
          </p:nvPr>
        </p:nvSpPr>
        <p:spPr/>
        <p:txBody>
          <a:bodyPr/>
          <a:lstStyle/>
          <a:p>
            <a:fld id="{10B35473-280C-E043-9392-7E81C67433BF}" type="slidenum">
              <a:rPr lang="en-US" smtClean="0"/>
              <a:t>6</a:t>
            </a:fld>
            <a:endParaRPr lang="en-US"/>
          </a:p>
        </p:txBody>
      </p:sp>
      <p:pic>
        <p:nvPicPr>
          <p:cNvPr id="7" name="Picture 6">
            <a:extLst>
              <a:ext uri="{FF2B5EF4-FFF2-40B4-BE49-F238E27FC236}">
                <a16:creationId xmlns:a16="http://schemas.microsoft.com/office/drawing/2014/main" id="{78EDC2EA-5003-FCA5-89D2-D65F2F5B023F}"/>
              </a:ext>
            </a:extLst>
          </p:cNvPr>
          <p:cNvPicPr>
            <a:picLocks noChangeAspect="1"/>
          </p:cNvPicPr>
          <p:nvPr/>
        </p:nvPicPr>
        <p:blipFill>
          <a:blip r:embed="rId2"/>
          <a:stretch>
            <a:fillRect/>
          </a:stretch>
        </p:blipFill>
        <p:spPr>
          <a:xfrm>
            <a:off x="987890" y="1661795"/>
            <a:ext cx="4564655" cy="4899025"/>
          </a:xfrm>
          <a:prstGeom prst="rect">
            <a:avLst/>
          </a:prstGeom>
        </p:spPr>
      </p:pic>
      <p:sp>
        <p:nvSpPr>
          <p:cNvPr id="10" name="TextBox 9">
            <a:extLst>
              <a:ext uri="{FF2B5EF4-FFF2-40B4-BE49-F238E27FC236}">
                <a16:creationId xmlns:a16="http://schemas.microsoft.com/office/drawing/2014/main" id="{7748FA4C-7559-ADD2-B365-501EB9BDA6F1}"/>
              </a:ext>
            </a:extLst>
          </p:cNvPr>
          <p:cNvSpPr txBox="1"/>
          <p:nvPr/>
        </p:nvSpPr>
        <p:spPr>
          <a:xfrm>
            <a:off x="0" y="6582975"/>
            <a:ext cx="1637884" cy="276999"/>
          </a:xfrm>
          <a:prstGeom prst="rect">
            <a:avLst/>
          </a:prstGeom>
          <a:noFill/>
        </p:spPr>
        <p:txBody>
          <a:bodyPr wrap="none" rtlCol="0">
            <a:spAutoFit/>
          </a:bodyPr>
          <a:lstStyle/>
          <a:p>
            <a:r>
              <a:rPr lang="en-US" sz="1200" dirty="0"/>
              <a:t>Evans (1989) </a:t>
            </a:r>
            <a:r>
              <a:rPr lang="en-US" sz="1200" i="1" dirty="0" err="1"/>
              <a:t>Oecologia</a:t>
            </a:r>
            <a:endParaRPr lang="en-US" sz="1200" dirty="0"/>
          </a:p>
        </p:txBody>
      </p:sp>
    </p:spTree>
    <p:extLst>
      <p:ext uri="{BB962C8B-B14F-4D97-AF65-F5344CB8AC3E}">
        <p14:creationId xmlns:p14="http://schemas.microsoft.com/office/powerpoint/2010/main" val="263403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60</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433920C-1AA9-04E3-1BCF-5199DA9AC961}"/>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61D73DE-A9F2-058B-39BE-2C74336D05E1}"/>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Rectangle 6">
            <a:extLst>
              <a:ext uri="{FF2B5EF4-FFF2-40B4-BE49-F238E27FC236}">
                <a16:creationId xmlns:a16="http://schemas.microsoft.com/office/drawing/2014/main" id="{027A1731-1DAF-E72C-4C37-49F9BF5B2269}"/>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478916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61</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1B1689EF-D2AD-0D8A-8DAA-B446F2BCECAB}"/>
              </a:ext>
            </a:extLst>
          </p:cNvPr>
          <p:cNvSpPr>
            <a:spLocks noGrp="1"/>
          </p:cNvSpPr>
          <p:nvPr>
            <p:ph type="title"/>
          </p:nvPr>
        </p:nvSpPr>
        <p:spPr>
          <a:xfrm>
            <a:off x="838200" y="726460"/>
            <a:ext cx="10515600" cy="1325563"/>
          </a:xfrm>
        </p:spPr>
        <p:txBody>
          <a:bodyPr/>
          <a:lstStyle/>
          <a:p>
            <a:r>
              <a:rPr lang="en-US" dirty="0"/>
              <a:t>N-fixation ability directly </a:t>
            </a:r>
            <a:r>
              <a:rPr lang="en-US" b="1" dirty="0">
                <a:solidFill>
                  <a:schemeClr val="accent1">
                    <a:lumMod val="75000"/>
                  </a:schemeClr>
                </a:solidFill>
              </a:rPr>
              <a:t>increases</a:t>
            </a:r>
            <a:r>
              <a:rPr lang="en-US" dirty="0"/>
              <a:t> </a:t>
            </a:r>
            <a:r>
              <a:rPr lang="en-US" i="1" dirty="0"/>
              <a:t>N</a:t>
            </a:r>
            <a:r>
              <a:rPr lang="en-US" baseline="-25000" dirty="0"/>
              <a:t>mass</a:t>
            </a:r>
            <a:endParaRPr lang="en-US" dirty="0"/>
          </a:p>
        </p:txBody>
      </p:sp>
      <p:cxnSp>
        <p:nvCxnSpPr>
          <p:cNvPr id="2" name="Straight Arrow Connector 1">
            <a:extLst>
              <a:ext uri="{FF2B5EF4-FFF2-40B4-BE49-F238E27FC236}">
                <a16:creationId xmlns:a16="http://schemas.microsoft.com/office/drawing/2014/main" id="{60CF7E85-D211-794F-42D8-DC5041FFBC39}"/>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690D96C-C111-AEDC-6C55-EB3445EEE43B}"/>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6" name="Rectangle 5">
            <a:extLst>
              <a:ext uri="{FF2B5EF4-FFF2-40B4-BE49-F238E27FC236}">
                <a16:creationId xmlns:a16="http://schemas.microsoft.com/office/drawing/2014/main" id="{CADA83E4-F000-C181-FF86-7F83B0E7E6A5}"/>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690034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2" name="Straight Arrow Connector 1">
            <a:extLst>
              <a:ext uri="{FF2B5EF4-FFF2-40B4-BE49-F238E27FC236}">
                <a16:creationId xmlns:a16="http://schemas.microsoft.com/office/drawing/2014/main" id="{F1C40CD5-70EB-B79D-53BD-81A5F17C3A91}"/>
              </a:ext>
            </a:extLst>
          </p:cNvPr>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A4E71C4-3B6A-52E2-4FD7-1149B2FF64BB}"/>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6" name="Rectangle 5">
            <a:extLst>
              <a:ext uri="{FF2B5EF4-FFF2-40B4-BE49-F238E27FC236}">
                <a16:creationId xmlns:a16="http://schemas.microsoft.com/office/drawing/2014/main" id="{D0C77E58-B555-0B35-B5FB-E02CC6DC7003}"/>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403473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10510C7-228E-C47E-66F3-2EC22F0560F6}"/>
              </a:ext>
            </a:extLst>
          </p:cNvPr>
          <p:cNvSpPr>
            <a:spLocks noGrp="1"/>
          </p:cNvSpPr>
          <p:nvPr>
            <p:ph type="title"/>
          </p:nvPr>
        </p:nvSpPr>
        <p:spPr>
          <a:xfrm>
            <a:off x="838200" y="741209"/>
            <a:ext cx="10515600" cy="1325563"/>
          </a:xfrm>
        </p:spPr>
        <p:txBody>
          <a:bodyPr/>
          <a:lstStyle/>
          <a:p>
            <a:r>
              <a:rPr lang="en-US" dirty="0"/>
              <a:t>Soil moisture was </a:t>
            </a:r>
            <a:r>
              <a:rPr lang="en-US" b="1" dirty="0">
                <a:solidFill>
                  <a:schemeClr val="accent1">
                    <a:lumMod val="75000"/>
                  </a:schemeClr>
                </a:solidFill>
              </a:rPr>
              <a:t>positively</a:t>
            </a:r>
            <a:r>
              <a:rPr lang="en-US" dirty="0"/>
              <a:t> associated with soil nitrogen availability</a:t>
            </a:r>
          </a:p>
        </p:txBody>
      </p:sp>
      <p:sp>
        <p:nvSpPr>
          <p:cNvPr id="2" name="Rectangle 1">
            <a:extLst>
              <a:ext uri="{FF2B5EF4-FFF2-40B4-BE49-F238E27FC236}">
                <a16:creationId xmlns:a16="http://schemas.microsoft.com/office/drawing/2014/main" id="{2DCD5B6F-0A3C-9A12-90D4-DC91018CABCD}"/>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5" name="Rectangle 4">
            <a:extLst>
              <a:ext uri="{FF2B5EF4-FFF2-40B4-BE49-F238E27FC236}">
                <a16:creationId xmlns:a16="http://schemas.microsoft.com/office/drawing/2014/main" id="{C65FB5B8-620C-DD6B-E9BC-1C136448D9B1}"/>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738668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23F2153-315F-B27B-D680-393647438847}"/>
              </a:ext>
            </a:extLst>
          </p:cNvPr>
          <p:cNvSpPr txBox="1"/>
          <p:nvPr/>
        </p:nvSpPr>
        <p:spPr>
          <a:xfrm>
            <a:off x="8990864" y="4045078"/>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89%</a:t>
            </a:r>
          </a:p>
        </p:txBody>
      </p:sp>
      <p:sp>
        <p:nvSpPr>
          <p:cNvPr id="5" name="TextBox 4">
            <a:extLst>
              <a:ext uri="{FF2B5EF4-FFF2-40B4-BE49-F238E27FC236}">
                <a16:creationId xmlns:a16="http://schemas.microsoft.com/office/drawing/2014/main" id="{A3D0167C-0006-1818-A143-6577F918BE9C}"/>
              </a:ext>
            </a:extLst>
          </p:cNvPr>
          <p:cNvSpPr txBox="1"/>
          <p:nvPr/>
        </p:nvSpPr>
        <p:spPr>
          <a:xfrm>
            <a:off x="6963972" y="40524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82%</a:t>
            </a:r>
          </a:p>
        </p:txBody>
      </p:sp>
      <p:sp>
        <p:nvSpPr>
          <p:cNvPr id="6" name="TextBox 5">
            <a:extLst>
              <a:ext uri="{FF2B5EF4-FFF2-40B4-BE49-F238E27FC236}">
                <a16:creationId xmlns:a16="http://schemas.microsoft.com/office/drawing/2014/main" id="{7FB0C1C9-CC31-99A5-1D43-3BBC17900A95}"/>
              </a:ext>
            </a:extLst>
          </p:cNvPr>
          <p:cNvSpPr txBox="1"/>
          <p:nvPr/>
        </p:nvSpPr>
        <p:spPr>
          <a:xfrm>
            <a:off x="8449562" y="2812356"/>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55%</a:t>
            </a:r>
          </a:p>
        </p:txBody>
      </p:sp>
      <p:sp>
        <p:nvSpPr>
          <p:cNvPr id="7" name="TextBox 6">
            <a:extLst>
              <a:ext uri="{FF2B5EF4-FFF2-40B4-BE49-F238E27FC236}">
                <a16:creationId xmlns:a16="http://schemas.microsoft.com/office/drawing/2014/main" id="{86877918-A1E5-618D-92DF-EE817E3E3F93}"/>
              </a:ext>
            </a:extLst>
          </p:cNvPr>
          <p:cNvSpPr txBox="1"/>
          <p:nvPr/>
        </p:nvSpPr>
        <p:spPr>
          <a:xfrm>
            <a:off x="8990864" y="5253825"/>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56%</a:t>
            </a:r>
          </a:p>
        </p:txBody>
      </p:sp>
      <p:sp>
        <p:nvSpPr>
          <p:cNvPr id="8" name="TextBox 7">
            <a:extLst>
              <a:ext uri="{FF2B5EF4-FFF2-40B4-BE49-F238E27FC236}">
                <a16:creationId xmlns:a16="http://schemas.microsoft.com/office/drawing/2014/main" id="{93A4236C-832F-4D37-4917-22D383FEAE2B}"/>
              </a:ext>
            </a:extLst>
          </p:cNvPr>
          <p:cNvSpPr txBox="1"/>
          <p:nvPr/>
        </p:nvSpPr>
        <p:spPr>
          <a:xfrm>
            <a:off x="4935906" y="4049800"/>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38%</a:t>
            </a:r>
          </a:p>
        </p:txBody>
      </p:sp>
      <p:sp>
        <p:nvSpPr>
          <p:cNvPr id="10" name="TextBox 9">
            <a:extLst>
              <a:ext uri="{FF2B5EF4-FFF2-40B4-BE49-F238E27FC236}">
                <a16:creationId xmlns:a16="http://schemas.microsoft.com/office/drawing/2014/main" id="{CF6AF0FA-0A99-4C93-58D5-D23EA8EABC8D}"/>
              </a:ext>
            </a:extLst>
          </p:cNvPr>
          <p:cNvSpPr txBox="1"/>
          <p:nvPr/>
        </p:nvSpPr>
        <p:spPr>
          <a:xfrm>
            <a:off x="2879455" y="52562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35%</a:t>
            </a:r>
          </a:p>
        </p:txBody>
      </p:sp>
      <p:sp>
        <p:nvSpPr>
          <p:cNvPr id="3" name="Rectangle 2">
            <a:extLst>
              <a:ext uri="{FF2B5EF4-FFF2-40B4-BE49-F238E27FC236}">
                <a16:creationId xmlns:a16="http://schemas.microsoft.com/office/drawing/2014/main" id="{B39D8BAF-BFFD-BB45-E1A8-DC0AF51201F3}"/>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1" name="Rectangle 10">
            <a:extLst>
              <a:ext uri="{FF2B5EF4-FFF2-40B4-BE49-F238E27FC236}">
                <a16:creationId xmlns:a16="http://schemas.microsoft.com/office/drawing/2014/main" id="{4B59427D-4460-3962-99F1-4F9CD988EED4}"/>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577822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65</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23F2153-315F-B27B-D680-393647438847}"/>
              </a:ext>
            </a:extLst>
          </p:cNvPr>
          <p:cNvSpPr txBox="1"/>
          <p:nvPr/>
        </p:nvSpPr>
        <p:spPr>
          <a:xfrm>
            <a:off x="8990864" y="4045078"/>
            <a:ext cx="457176"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89%</a:t>
            </a:r>
          </a:p>
        </p:txBody>
      </p:sp>
      <p:sp>
        <p:nvSpPr>
          <p:cNvPr id="5" name="TextBox 4">
            <a:extLst>
              <a:ext uri="{FF2B5EF4-FFF2-40B4-BE49-F238E27FC236}">
                <a16:creationId xmlns:a16="http://schemas.microsoft.com/office/drawing/2014/main" id="{A3D0167C-0006-1818-A143-6577F918BE9C}"/>
              </a:ext>
            </a:extLst>
          </p:cNvPr>
          <p:cNvSpPr txBox="1"/>
          <p:nvPr/>
        </p:nvSpPr>
        <p:spPr>
          <a:xfrm>
            <a:off x="6963972" y="40524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82%</a:t>
            </a:r>
          </a:p>
        </p:txBody>
      </p:sp>
      <p:sp>
        <p:nvSpPr>
          <p:cNvPr id="7" name="TextBox 6">
            <a:extLst>
              <a:ext uri="{FF2B5EF4-FFF2-40B4-BE49-F238E27FC236}">
                <a16:creationId xmlns:a16="http://schemas.microsoft.com/office/drawing/2014/main" id="{86877918-A1E5-618D-92DF-EE817E3E3F93}"/>
              </a:ext>
            </a:extLst>
          </p:cNvPr>
          <p:cNvSpPr txBox="1"/>
          <p:nvPr/>
        </p:nvSpPr>
        <p:spPr>
          <a:xfrm>
            <a:off x="8990864" y="5253825"/>
            <a:ext cx="457176"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56%</a:t>
            </a:r>
          </a:p>
        </p:txBody>
      </p:sp>
      <p:sp>
        <p:nvSpPr>
          <p:cNvPr id="8" name="TextBox 7">
            <a:extLst>
              <a:ext uri="{FF2B5EF4-FFF2-40B4-BE49-F238E27FC236}">
                <a16:creationId xmlns:a16="http://schemas.microsoft.com/office/drawing/2014/main" id="{93A4236C-832F-4D37-4917-22D383FEAE2B}"/>
              </a:ext>
            </a:extLst>
          </p:cNvPr>
          <p:cNvSpPr txBox="1"/>
          <p:nvPr/>
        </p:nvSpPr>
        <p:spPr>
          <a:xfrm>
            <a:off x="4935906" y="4049800"/>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38%</a:t>
            </a:r>
          </a:p>
        </p:txBody>
      </p:sp>
      <p:sp>
        <p:nvSpPr>
          <p:cNvPr id="10" name="TextBox 9">
            <a:extLst>
              <a:ext uri="{FF2B5EF4-FFF2-40B4-BE49-F238E27FC236}">
                <a16:creationId xmlns:a16="http://schemas.microsoft.com/office/drawing/2014/main" id="{CF6AF0FA-0A99-4C93-58D5-D23EA8EABC8D}"/>
              </a:ext>
            </a:extLst>
          </p:cNvPr>
          <p:cNvSpPr txBox="1"/>
          <p:nvPr/>
        </p:nvSpPr>
        <p:spPr>
          <a:xfrm>
            <a:off x="2879455" y="52562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35%</a:t>
            </a: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a:xfrm>
            <a:off x="838200" y="733834"/>
            <a:ext cx="10515600" cy="1325563"/>
          </a:xfrm>
        </p:spPr>
        <p:txBody>
          <a:bodyPr/>
          <a:lstStyle/>
          <a:p>
            <a:r>
              <a:rPr lang="en-US" dirty="0"/>
              <a:t>Soil N directly </a:t>
            </a:r>
            <a:r>
              <a:rPr lang="en-US" b="1" dirty="0">
                <a:solidFill>
                  <a:schemeClr val="accent1">
                    <a:lumMod val="75000"/>
                  </a:schemeClr>
                </a:solidFill>
              </a:rPr>
              <a:t>increased</a:t>
            </a:r>
            <a:r>
              <a:rPr lang="en-US" dirty="0"/>
              <a:t> </a:t>
            </a:r>
            <a:r>
              <a:rPr lang="en-US" i="1" dirty="0"/>
              <a:t>N</a:t>
            </a:r>
            <a:r>
              <a:rPr lang="en-US" baseline="-25000" dirty="0"/>
              <a:t>area</a:t>
            </a:r>
            <a:r>
              <a:rPr lang="en-US" dirty="0"/>
              <a:t> due to a larger stimulation in </a:t>
            </a:r>
            <a:r>
              <a:rPr lang="en-US" i="1" dirty="0"/>
              <a:t>N</a:t>
            </a:r>
            <a:r>
              <a:rPr lang="en-US" baseline="-25000" dirty="0"/>
              <a:t>mass</a:t>
            </a:r>
            <a:r>
              <a:rPr lang="en-US" dirty="0"/>
              <a:t> than decline in </a:t>
            </a:r>
            <a:r>
              <a:rPr lang="en-US" i="1" dirty="0"/>
              <a:t>M</a:t>
            </a:r>
            <a:r>
              <a:rPr lang="en-US" baseline="-25000" dirty="0"/>
              <a:t>area</a:t>
            </a:r>
            <a:endParaRPr lang="en-US" dirty="0"/>
          </a:p>
        </p:txBody>
      </p:sp>
      <p:sp>
        <p:nvSpPr>
          <p:cNvPr id="3" name="TextBox 2">
            <a:extLst>
              <a:ext uri="{FF2B5EF4-FFF2-40B4-BE49-F238E27FC236}">
                <a16:creationId xmlns:a16="http://schemas.microsoft.com/office/drawing/2014/main" id="{67BB5FE7-9E3C-D482-F021-E6C5B0ED8E55}"/>
              </a:ext>
            </a:extLst>
          </p:cNvPr>
          <p:cNvSpPr txBox="1"/>
          <p:nvPr/>
        </p:nvSpPr>
        <p:spPr>
          <a:xfrm>
            <a:off x="8449562" y="2812356"/>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55%</a:t>
            </a:r>
          </a:p>
        </p:txBody>
      </p:sp>
      <p:sp>
        <p:nvSpPr>
          <p:cNvPr id="11" name="Rectangle 10">
            <a:extLst>
              <a:ext uri="{FF2B5EF4-FFF2-40B4-BE49-F238E27FC236}">
                <a16:creationId xmlns:a16="http://schemas.microsoft.com/office/drawing/2014/main" id="{28B31178-C048-CF6B-FF70-A4906E59470F}"/>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3" name="Rectangle 12">
            <a:extLst>
              <a:ext uri="{FF2B5EF4-FFF2-40B4-BE49-F238E27FC236}">
                <a16:creationId xmlns:a16="http://schemas.microsoft.com/office/drawing/2014/main" id="{4DF7444C-9ACC-6C2F-6155-CB19F4075FE4}"/>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120394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66</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3D0167C-0006-1818-A143-6577F918BE9C}"/>
              </a:ext>
            </a:extLst>
          </p:cNvPr>
          <p:cNvSpPr txBox="1"/>
          <p:nvPr/>
        </p:nvSpPr>
        <p:spPr>
          <a:xfrm>
            <a:off x="6963972" y="40524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82%</a:t>
            </a:r>
          </a:p>
        </p:txBody>
      </p:sp>
      <p:sp>
        <p:nvSpPr>
          <p:cNvPr id="7" name="TextBox 6">
            <a:extLst>
              <a:ext uri="{FF2B5EF4-FFF2-40B4-BE49-F238E27FC236}">
                <a16:creationId xmlns:a16="http://schemas.microsoft.com/office/drawing/2014/main" id="{86877918-A1E5-618D-92DF-EE817E3E3F93}"/>
              </a:ext>
            </a:extLst>
          </p:cNvPr>
          <p:cNvSpPr txBox="1"/>
          <p:nvPr/>
        </p:nvSpPr>
        <p:spPr>
          <a:xfrm>
            <a:off x="8990864" y="5253825"/>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56%</a:t>
            </a:r>
          </a:p>
        </p:txBody>
      </p:sp>
      <p:sp>
        <p:nvSpPr>
          <p:cNvPr id="8" name="TextBox 7">
            <a:extLst>
              <a:ext uri="{FF2B5EF4-FFF2-40B4-BE49-F238E27FC236}">
                <a16:creationId xmlns:a16="http://schemas.microsoft.com/office/drawing/2014/main" id="{93A4236C-832F-4D37-4917-22D383FEAE2B}"/>
              </a:ext>
            </a:extLst>
          </p:cNvPr>
          <p:cNvSpPr txBox="1"/>
          <p:nvPr/>
        </p:nvSpPr>
        <p:spPr>
          <a:xfrm>
            <a:off x="4935906" y="4049800"/>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38%</a:t>
            </a:r>
          </a:p>
        </p:txBody>
      </p:sp>
      <p:sp>
        <p:nvSpPr>
          <p:cNvPr id="10" name="TextBox 9">
            <a:extLst>
              <a:ext uri="{FF2B5EF4-FFF2-40B4-BE49-F238E27FC236}">
                <a16:creationId xmlns:a16="http://schemas.microsoft.com/office/drawing/2014/main" id="{CF6AF0FA-0A99-4C93-58D5-D23EA8EABC8D}"/>
              </a:ext>
            </a:extLst>
          </p:cNvPr>
          <p:cNvSpPr txBox="1"/>
          <p:nvPr/>
        </p:nvSpPr>
        <p:spPr>
          <a:xfrm>
            <a:off x="2879455" y="5256252"/>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35%</a:t>
            </a: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a:xfrm>
            <a:off x="838200" y="733834"/>
            <a:ext cx="10515600" cy="1325563"/>
          </a:xfrm>
        </p:spPr>
        <p:txBody>
          <a:bodyPr>
            <a:normAutofit fontScale="90000"/>
          </a:bodyPr>
          <a:lstStyle/>
          <a:p>
            <a:r>
              <a:rPr lang="en-US" dirty="0"/>
              <a:t>But, soil nitrogen availability also indirectly </a:t>
            </a:r>
            <a:r>
              <a:rPr lang="en-US" b="1" dirty="0">
                <a:solidFill>
                  <a:schemeClr val="accent1">
                    <a:lumMod val="75000"/>
                  </a:schemeClr>
                </a:solidFill>
              </a:rPr>
              <a:t>increased</a:t>
            </a:r>
            <a:r>
              <a:rPr lang="en-US" dirty="0"/>
              <a:t> </a:t>
            </a:r>
            <a:r>
              <a:rPr lang="en-US" i="1" dirty="0"/>
              <a:t>N</a:t>
            </a:r>
            <a:r>
              <a:rPr lang="en-US" baseline="-25000" dirty="0"/>
              <a:t>area</a:t>
            </a:r>
            <a:r>
              <a:rPr lang="en-US" dirty="0"/>
              <a:t> due to </a:t>
            </a:r>
            <a:r>
              <a:rPr lang="en-US" b="1" dirty="0">
                <a:solidFill>
                  <a:srgbClr val="C00000"/>
                </a:solidFill>
              </a:rPr>
              <a:t>reductions</a:t>
            </a:r>
            <a:r>
              <a:rPr lang="en-US" dirty="0"/>
              <a:t> in the cost of acquiring nitrogen</a:t>
            </a:r>
          </a:p>
        </p:txBody>
      </p:sp>
      <p:sp>
        <p:nvSpPr>
          <p:cNvPr id="3" name="TextBox 2">
            <a:extLst>
              <a:ext uri="{FF2B5EF4-FFF2-40B4-BE49-F238E27FC236}">
                <a16:creationId xmlns:a16="http://schemas.microsoft.com/office/drawing/2014/main" id="{226B54E1-3088-40BB-7951-01C87B077383}"/>
              </a:ext>
            </a:extLst>
          </p:cNvPr>
          <p:cNvSpPr txBox="1"/>
          <p:nvPr/>
        </p:nvSpPr>
        <p:spPr>
          <a:xfrm>
            <a:off x="8449562" y="2812356"/>
            <a:ext cx="458780"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55%</a:t>
            </a:r>
          </a:p>
        </p:txBody>
      </p:sp>
      <p:sp>
        <p:nvSpPr>
          <p:cNvPr id="11" name="TextBox 10">
            <a:extLst>
              <a:ext uri="{FF2B5EF4-FFF2-40B4-BE49-F238E27FC236}">
                <a16:creationId xmlns:a16="http://schemas.microsoft.com/office/drawing/2014/main" id="{8A04233E-5B44-EF43-16F7-EDE0D26E42AA}"/>
              </a:ext>
            </a:extLst>
          </p:cNvPr>
          <p:cNvSpPr txBox="1"/>
          <p:nvPr/>
        </p:nvSpPr>
        <p:spPr>
          <a:xfrm>
            <a:off x="8990864" y="4045078"/>
            <a:ext cx="457176" cy="256352"/>
          </a:xfrm>
          <a:prstGeom prst="rect">
            <a:avLst/>
          </a:prstGeom>
          <a:noFill/>
        </p:spPr>
        <p:txBody>
          <a:bodyPr wrap="none" rtlCol="0">
            <a:spAutoFit/>
          </a:bodyPr>
          <a:lstStyle/>
          <a:p>
            <a:r>
              <a:rPr lang="en-US" sz="1066" b="1" dirty="0">
                <a:latin typeface="Arial" panose="020B0604020202020204" pitchFamily="34" charset="0"/>
                <a:cs typeface="Arial" panose="020B0604020202020204" pitchFamily="34" charset="0"/>
              </a:rPr>
              <a:t>89%</a:t>
            </a:r>
          </a:p>
        </p:txBody>
      </p:sp>
      <p:sp>
        <p:nvSpPr>
          <p:cNvPr id="13" name="Rectangle 12">
            <a:extLst>
              <a:ext uri="{FF2B5EF4-FFF2-40B4-BE49-F238E27FC236}">
                <a16:creationId xmlns:a16="http://schemas.microsoft.com/office/drawing/2014/main" id="{3F6362E7-4B6B-3D67-F881-5A723F9CC6FB}"/>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4" name="Rectangle 13">
            <a:extLst>
              <a:ext uri="{FF2B5EF4-FFF2-40B4-BE49-F238E27FC236}">
                <a16:creationId xmlns:a16="http://schemas.microsoft.com/office/drawing/2014/main" id="{C8574A04-0615-5B93-0C7E-B0187EB4F993}"/>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830592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EC222-B514-DA58-E56F-3F404CD94E59}"/>
              </a:ext>
            </a:extLst>
          </p:cNvPr>
          <p:cNvSpPr>
            <a:spLocks noGrp="1"/>
          </p:cNvSpPr>
          <p:nvPr>
            <p:ph type="title"/>
          </p:nvPr>
        </p:nvSpPr>
        <p:spPr/>
        <p:txBody>
          <a:bodyPr/>
          <a:lstStyle/>
          <a:p>
            <a:r>
              <a:rPr lang="en-US" dirty="0"/>
              <a:t>Conclusions</a:t>
            </a:r>
          </a:p>
        </p:txBody>
      </p:sp>
      <p:sp>
        <p:nvSpPr>
          <p:cNvPr id="11" name="Content Placeholder 10">
            <a:extLst>
              <a:ext uri="{FF2B5EF4-FFF2-40B4-BE49-F238E27FC236}">
                <a16:creationId xmlns:a16="http://schemas.microsoft.com/office/drawing/2014/main" id="{F3617215-4EFD-B4E0-9C19-1D1066F0DF2D}"/>
              </a:ext>
            </a:extLst>
          </p:cNvPr>
          <p:cNvSpPr>
            <a:spLocks noGrp="1"/>
          </p:cNvSpPr>
          <p:nvPr>
            <p:ph idx="1"/>
          </p:nvPr>
        </p:nvSpPr>
        <p:spPr>
          <a:xfrm>
            <a:off x="838200" y="1825625"/>
            <a:ext cx="6100916" cy="4351338"/>
          </a:xfrm>
        </p:spPr>
        <p:txBody>
          <a:bodyPr/>
          <a:lstStyle/>
          <a:p>
            <a:endParaRPr lang="en-US" dirty="0"/>
          </a:p>
        </p:txBody>
      </p:sp>
      <p:sp>
        <p:nvSpPr>
          <p:cNvPr id="4" name="Slide Number Placeholder 3">
            <a:extLst>
              <a:ext uri="{FF2B5EF4-FFF2-40B4-BE49-F238E27FC236}">
                <a16:creationId xmlns:a16="http://schemas.microsoft.com/office/drawing/2014/main" id="{CA3131BC-7EBB-0B5E-38DF-B6198F111EE5}"/>
              </a:ext>
            </a:extLst>
          </p:cNvPr>
          <p:cNvSpPr>
            <a:spLocks noGrp="1"/>
          </p:cNvSpPr>
          <p:nvPr>
            <p:ph type="sldNum" sz="quarter" idx="12"/>
          </p:nvPr>
        </p:nvSpPr>
        <p:spPr/>
        <p:txBody>
          <a:bodyPr/>
          <a:lstStyle/>
          <a:p>
            <a:fld id="{10B35473-280C-E043-9392-7E81C67433BF}" type="slidenum">
              <a:rPr lang="en-US" smtClean="0"/>
              <a:t>67</a:t>
            </a:fld>
            <a:endParaRPr lang="en-US"/>
          </a:p>
        </p:txBody>
      </p:sp>
      <p:pic>
        <p:nvPicPr>
          <p:cNvPr id="7" name="Picture 6" descr="A field of flowers&#10;&#10;Description automatically generated with medium confidence">
            <a:extLst>
              <a:ext uri="{FF2B5EF4-FFF2-40B4-BE49-F238E27FC236}">
                <a16:creationId xmlns:a16="http://schemas.microsoft.com/office/drawing/2014/main" id="{C5746FAE-31C2-2766-4A01-4D090FEBA68B}"/>
              </a:ext>
            </a:extLst>
          </p:cNvPr>
          <p:cNvPicPr>
            <a:picLocks noChangeAspect="1"/>
          </p:cNvPicPr>
          <p:nvPr/>
        </p:nvPicPr>
        <p:blipFill rotWithShape="1">
          <a:blip r:embed="rId2"/>
          <a:srcRect t="1188" r="-1" b="-1"/>
          <a:stretch/>
        </p:blipFill>
        <p:spPr>
          <a:xfrm>
            <a:off x="6197348" y="0"/>
            <a:ext cx="2797157" cy="2743200"/>
          </a:xfrm>
          <a:prstGeom prst="rect">
            <a:avLst/>
          </a:prstGeom>
          <a:ln>
            <a:solidFill>
              <a:schemeClr val="tx1"/>
            </a:solidFill>
          </a:ln>
        </p:spPr>
      </p:pic>
      <p:pic>
        <p:nvPicPr>
          <p:cNvPr id="8" name="Picture 7">
            <a:extLst>
              <a:ext uri="{FF2B5EF4-FFF2-40B4-BE49-F238E27FC236}">
                <a16:creationId xmlns:a16="http://schemas.microsoft.com/office/drawing/2014/main" id="{7DC406A9-51E0-6138-7C2E-293E01CEC614}"/>
              </a:ext>
            </a:extLst>
          </p:cNvPr>
          <p:cNvPicPr>
            <a:picLocks noChangeAspect="1"/>
          </p:cNvPicPr>
          <p:nvPr/>
        </p:nvPicPr>
        <p:blipFill>
          <a:blip r:embed="rId3"/>
          <a:stretch>
            <a:fillRect/>
          </a:stretch>
        </p:blipFill>
        <p:spPr>
          <a:xfrm>
            <a:off x="7962507" y="2369250"/>
            <a:ext cx="2798064" cy="2798064"/>
          </a:xfrm>
          <a:prstGeom prst="rect">
            <a:avLst/>
          </a:prstGeom>
          <a:ln w="12700">
            <a:solidFill>
              <a:schemeClr val="tx1"/>
            </a:solidFill>
          </a:ln>
        </p:spPr>
      </p:pic>
      <p:pic>
        <p:nvPicPr>
          <p:cNvPr id="10" name="Picture 9" descr="A grassy field with trees in the background&#10;&#10;Description automatically generated with medium confidence">
            <a:extLst>
              <a:ext uri="{FF2B5EF4-FFF2-40B4-BE49-F238E27FC236}">
                <a16:creationId xmlns:a16="http://schemas.microsoft.com/office/drawing/2014/main" id="{11809549-AEC4-AF22-44DD-2FF79F74735A}"/>
              </a:ext>
            </a:extLst>
          </p:cNvPr>
          <p:cNvPicPr>
            <a:picLocks noChangeAspect="1"/>
          </p:cNvPicPr>
          <p:nvPr/>
        </p:nvPicPr>
        <p:blipFill>
          <a:blip r:embed="rId4"/>
          <a:stretch>
            <a:fillRect/>
          </a:stretch>
        </p:blipFill>
        <p:spPr>
          <a:xfrm>
            <a:off x="9448800" y="4114802"/>
            <a:ext cx="2743200" cy="2743200"/>
          </a:xfrm>
          <a:prstGeom prst="rect">
            <a:avLst/>
          </a:prstGeom>
          <a:ln>
            <a:solidFill>
              <a:schemeClr val="tx1"/>
            </a:solidFill>
          </a:ln>
        </p:spPr>
      </p:pic>
      <p:sp>
        <p:nvSpPr>
          <p:cNvPr id="12" name="Rectangle 11">
            <a:extLst>
              <a:ext uri="{FF2B5EF4-FFF2-40B4-BE49-F238E27FC236}">
                <a16:creationId xmlns:a16="http://schemas.microsoft.com/office/drawing/2014/main" id="{3EC458E1-6402-B69C-C88E-A7A4BD98E984}"/>
              </a:ext>
            </a:extLst>
          </p:cNvPr>
          <p:cNvSpPr>
            <a:spLocks noChangeAspect="1"/>
          </p:cNvSpPr>
          <p:nvPr/>
        </p:nvSpPr>
        <p:spPr>
          <a:xfrm>
            <a:off x="10679836"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3" name="Rectangle 12">
            <a:extLst>
              <a:ext uri="{FF2B5EF4-FFF2-40B4-BE49-F238E27FC236}">
                <a16:creationId xmlns:a16="http://schemas.microsoft.com/office/drawing/2014/main" id="{BC70F3BA-87C6-C7AB-62B8-D78EA362DE21}"/>
              </a:ext>
            </a:extLst>
          </p:cNvPr>
          <p:cNvSpPr>
            <a:spLocks noChangeAspect="1"/>
          </p:cNvSpPr>
          <p:nvPr/>
        </p:nvSpPr>
        <p:spPr>
          <a:xfrm>
            <a:off x="9154357"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835528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26505-79FA-CE4F-9B82-69109D67E837}"/>
              </a:ext>
            </a:extLst>
          </p:cNvPr>
          <p:cNvSpPr>
            <a:spLocks noGrp="1"/>
          </p:cNvSpPr>
          <p:nvPr>
            <p:ph type="title"/>
          </p:nvPr>
        </p:nvSpPr>
        <p:spPr>
          <a:xfrm>
            <a:off x="831850" y="1362270"/>
            <a:ext cx="10515600" cy="3200206"/>
          </a:xfrm>
          <a:solidFill>
            <a:schemeClr val="bg1">
              <a:alpha val="35000"/>
            </a:schemeClr>
          </a:solidFill>
        </p:spPr>
        <p:txBody>
          <a:bodyPr>
            <a:normAutofit fontScale="90000"/>
          </a:bodyPr>
          <a:lstStyle/>
          <a:p>
            <a:r>
              <a:rPr lang="en-US" b="1" dirty="0">
                <a:latin typeface="Arial" panose="020B0604020202020204" pitchFamily="34" charset="0"/>
                <a:cs typeface="Arial" panose="020B0604020202020204" pitchFamily="34" charset="0"/>
              </a:rPr>
              <a:t>Experiment #4: CO</a:t>
            </a:r>
            <a:r>
              <a:rPr lang="en-US" b="1" baseline="-25000" dirty="0">
                <a:latin typeface="Arial" panose="020B0604020202020204" pitchFamily="34" charset="0"/>
                <a:cs typeface="Arial" panose="020B0604020202020204" pitchFamily="34" charset="0"/>
              </a:rPr>
              <a:t>2</a:t>
            </a:r>
            <a:r>
              <a:rPr lang="en-US" b="1" dirty="0">
                <a:latin typeface="Arial" panose="020B0604020202020204" pitchFamily="34" charset="0"/>
                <a:cs typeface="Arial" panose="020B0604020202020204" pitchFamily="34" charset="0"/>
              </a:rPr>
              <a:t>-by-nitrogen-by-inoculation growth chamber manipulation experiment</a:t>
            </a:r>
          </a:p>
        </p:txBody>
      </p:sp>
      <p:sp>
        <p:nvSpPr>
          <p:cNvPr id="3" name="Slide Number Placeholder 2">
            <a:extLst>
              <a:ext uri="{FF2B5EF4-FFF2-40B4-BE49-F238E27FC236}">
                <a16:creationId xmlns:a16="http://schemas.microsoft.com/office/drawing/2014/main" id="{19ECF427-A94B-3B8C-79C2-B29DF632D199}"/>
              </a:ext>
            </a:extLst>
          </p:cNvPr>
          <p:cNvSpPr>
            <a:spLocks noGrp="1"/>
          </p:cNvSpPr>
          <p:nvPr>
            <p:ph type="sldNum" sz="quarter" idx="12"/>
          </p:nvPr>
        </p:nvSpPr>
        <p:spPr/>
        <p:txBody>
          <a:bodyPr/>
          <a:lstStyle/>
          <a:p>
            <a:fld id="{10B35473-280C-E043-9392-7E81C67433BF}" type="slidenum">
              <a:rPr lang="en-US" smtClean="0"/>
              <a:t>68</a:t>
            </a:fld>
            <a:endParaRPr lang="en-US" dirty="0"/>
          </a:p>
        </p:txBody>
      </p:sp>
      <p:sp>
        <p:nvSpPr>
          <p:cNvPr id="4" name="Rectangle 3">
            <a:extLst>
              <a:ext uri="{FF2B5EF4-FFF2-40B4-BE49-F238E27FC236}">
                <a16:creationId xmlns:a16="http://schemas.microsoft.com/office/drawing/2014/main" id="{053308F8-1072-F45A-58AA-9D7FEF5984F2}"/>
              </a:ext>
            </a:extLst>
          </p:cNvPr>
          <p:cNvSpPr>
            <a:spLocks noChangeAspect="1"/>
          </p:cNvSpPr>
          <p:nvPr/>
        </p:nvSpPr>
        <p:spPr>
          <a:xfrm>
            <a:off x="10679836" y="136525"/>
            <a:ext cx="1365627" cy="565760"/>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3</a:t>
            </a:r>
          </a:p>
        </p:txBody>
      </p:sp>
      <p:sp>
        <p:nvSpPr>
          <p:cNvPr id="6" name="Rectangle 5">
            <a:extLst>
              <a:ext uri="{FF2B5EF4-FFF2-40B4-BE49-F238E27FC236}">
                <a16:creationId xmlns:a16="http://schemas.microsoft.com/office/drawing/2014/main" id="{578BC3F8-0781-8006-9A60-C8D85D4F2407}"/>
              </a:ext>
            </a:extLst>
          </p:cNvPr>
          <p:cNvSpPr>
            <a:spLocks noChangeAspect="1"/>
          </p:cNvSpPr>
          <p:nvPr/>
        </p:nvSpPr>
        <p:spPr>
          <a:xfrm>
            <a:off x="9154357"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8" name="Rectangle 7">
            <a:extLst>
              <a:ext uri="{FF2B5EF4-FFF2-40B4-BE49-F238E27FC236}">
                <a16:creationId xmlns:a16="http://schemas.microsoft.com/office/drawing/2014/main" id="{F60DF252-AAEC-C3F6-7F18-EB8BADA0B215}"/>
              </a:ext>
            </a:extLst>
          </p:cNvPr>
          <p:cNvSpPr>
            <a:spLocks noChangeAspect="1"/>
          </p:cNvSpPr>
          <p:nvPr/>
        </p:nvSpPr>
        <p:spPr>
          <a:xfrm>
            <a:off x="7628878"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066034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1F59D4-CE95-1032-1B66-968832D0DEE2}"/>
              </a:ext>
            </a:extLst>
          </p:cNvPr>
          <p:cNvSpPr/>
          <p:nvPr/>
        </p:nvSpPr>
        <p:spPr>
          <a:xfrm>
            <a:off x="385121" y="1591511"/>
            <a:ext cx="3205899" cy="754145"/>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Acquisition strategy</a:t>
            </a:r>
          </a:p>
        </p:txBody>
      </p:sp>
      <p:sp>
        <p:nvSpPr>
          <p:cNvPr id="5" name="Rectangle 4">
            <a:extLst>
              <a:ext uri="{FF2B5EF4-FFF2-40B4-BE49-F238E27FC236}">
                <a16:creationId xmlns:a16="http://schemas.microsoft.com/office/drawing/2014/main" id="{4ED28730-F85A-947F-A930-A1F4CA2EB96E}"/>
              </a:ext>
            </a:extLst>
          </p:cNvPr>
          <p:cNvSpPr/>
          <p:nvPr/>
        </p:nvSpPr>
        <p:spPr>
          <a:xfrm>
            <a:off x="4031136" y="1591511"/>
            <a:ext cx="3205899" cy="754145"/>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Soil N treatments</a:t>
            </a:r>
          </a:p>
        </p:txBody>
      </p:sp>
      <p:sp>
        <p:nvSpPr>
          <p:cNvPr id="6" name="Rectangle 5">
            <a:extLst>
              <a:ext uri="{FF2B5EF4-FFF2-40B4-BE49-F238E27FC236}">
                <a16:creationId xmlns:a16="http://schemas.microsoft.com/office/drawing/2014/main" id="{18FEE043-31B5-CA76-E2BA-CDA2F56A7BF1}"/>
              </a:ext>
            </a:extLst>
          </p:cNvPr>
          <p:cNvSpPr/>
          <p:nvPr/>
        </p:nvSpPr>
        <p:spPr>
          <a:xfrm>
            <a:off x="376286" y="4360850"/>
            <a:ext cx="3205899" cy="754145"/>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CO</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treatments</a:t>
            </a:r>
          </a:p>
        </p:txBody>
      </p:sp>
      <p:sp>
        <p:nvSpPr>
          <p:cNvPr id="14" name="TextBox 13">
            <a:extLst>
              <a:ext uri="{FF2B5EF4-FFF2-40B4-BE49-F238E27FC236}">
                <a16:creationId xmlns:a16="http://schemas.microsoft.com/office/drawing/2014/main" id="{F0F51BBC-ED62-F3B9-5A6C-4DE89DB036A0}"/>
              </a:ext>
            </a:extLst>
          </p:cNvPr>
          <p:cNvSpPr txBox="1"/>
          <p:nvPr/>
        </p:nvSpPr>
        <p:spPr>
          <a:xfrm>
            <a:off x="4317844" y="2503247"/>
            <a:ext cx="2612823" cy="369332"/>
          </a:xfrm>
          <a:prstGeom prst="rect">
            <a:avLst/>
          </a:prstGeom>
          <a:solidFill>
            <a:schemeClr val="accent4">
              <a:lumMod val="75000"/>
            </a:schemeClr>
          </a:solidFill>
          <a:ln w="38100">
            <a:solidFill>
              <a:schemeClr val="tx1"/>
            </a:solidFill>
          </a:ln>
        </p:spPr>
        <p:txBody>
          <a:bodyPr wrap="square" rtlCol="0">
            <a:spAutoFit/>
          </a:bodyPr>
          <a:lstStyle/>
          <a:p>
            <a:pPr algn="ctr"/>
            <a:r>
              <a:rPr lang="en-US" dirty="0"/>
              <a:t>0 ppm N</a:t>
            </a:r>
          </a:p>
        </p:txBody>
      </p:sp>
      <p:sp>
        <p:nvSpPr>
          <p:cNvPr id="15" name="TextBox 14">
            <a:extLst>
              <a:ext uri="{FF2B5EF4-FFF2-40B4-BE49-F238E27FC236}">
                <a16:creationId xmlns:a16="http://schemas.microsoft.com/office/drawing/2014/main" id="{5BBE4D12-A1B6-6853-BA20-2A5FB45477BF}"/>
              </a:ext>
            </a:extLst>
          </p:cNvPr>
          <p:cNvSpPr txBox="1"/>
          <p:nvPr/>
        </p:nvSpPr>
        <p:spPr>
          <a:xfrm>
            <a:off x="4317844" y="2978258"/>
            <a:ext cx="2612823" cy="369332"/>
          </a:xfrm>
          <a:prstGeom prst="rect">
            <a:avLst/>
          </a:prstGeom>
          <a:solidFill>
            <a:schemeClr val="accent4">
              <a:lumMod val="60000"/>
              <a:lumOff val="40000"/>
            </a:schemeClr>
          </a:solidFill>
          <a:ln w="38100">
            <a:solidFill>
              <a:schemeClr val="tx1"/>
            </a:solidFill>
          </a:ln>
        </p:spPr>
        <p:txBody>
          <a:bodyPr wrap="square" rtlCol="0">
            <a:spAutoFit/>
          </a:bodyPr>
          <a:lstStyle/>
          <a:p>
            <a:pPr algn="ctr"/>
            <a:r>
              <a:rPr lang="en-US" dirty="0"/>
              <a:t>35 ppm N</a:t>
            </a:r>
          </a:p>
        </p:txBody>
      </p:sp>
      <p:sp>
        <p:nvSpPr>
          <p:cNvPr id="16" name="TextBox 15">
            <a:extLst>
              <a:ext uri="{FF2B5EF4-FFF2-40B4-BE49-F238E27FC236}">
                <a16:creationId xmlns:a16="http://schemas.microsoft.com/office/drawing/2014/main" id="{6B40AFCB-A81C-6079-B94E-B4F13D8315A4}"/>
              </a:ext>
            </a:extLst>
          </p:cNvPr>
          <p:cNvSpPr txBox="1"/>
          <p:nvPr/>
        </p:nvSpPr>
        <p:spPr>
          <a:xfrm>
            <a:off x="4317841" y="3458510"/>
            <a:ext cx="2612823" cy="369332"/>
          </a:xfrm>
          <a:prstGeom prst="rect">
            <a:avLst/>
          </a:prstGeom>
          <a:solidFill>
            <a:schemeClr val="accent4">
              <a:lumMod val="40000"/>
              <a:lumOff val="60000"/>
            </a:schemeClr>
          </a:solidFill>
          <a:ln w="38100">
            <a:solidFill>
              <a:schemeClr val="tx1"/>
            </a:solidFill>
          </a:ln>
        </p:spPr>
        <p:txBody>
          <a:bodyPr wrap="square" rtlCol="0">
            <a:spAutoFit/>
          </a:bodyPr>
          <a:lstStyle/>
          <a:p>
            <a:pPr algn="ctr"/>
            <a:r>
              <a:rPr lang="en-US" dirty="0"/>
              <a:t>70 ppm N</a:t>
            </a:r>
          </a:p>
        </p:txBody>
      </p:sp>
      <p:sp>
        <p:nvSpPr>
          <p:cNvPr id="17" name="TextBox 16">
            <a:extLst>
              <a:ext uri="{FF2B5EF4-FFF2-40B4-BE49-F238E27FC236}">
                <a16:creationId xmlns:a16="http://schemas.microsoft.com/office/drawing/2014/main" id="{974DFDDA-FB28-94B0-AA74-D102C639F650}"/>
              </a:ext>
            </a:extLst>
          </p:cNvPr>
          <p:cNvSpPr txBox="1"/>
          <p:nvPr/>
        </p:nvSpPr>
        <p:spPr>
          <a:xfrm>
            <a:off x="4317841" y="4408532"/>
            <a:ext cx="2612823" cy="369332"/>
          </a:xfrm>
          <a:prstGeom prst="rect">
            <a:avLst/>
          </a:prstGeom>
          <a:solidFill>
            <a:schemeClr val="accent6">
              <a:lumMod val="20000"/>
              <a:lumOff val="80000"/>
            </a:schemeClr>
          </a:solidFill>
          <a:ln w="38100">
            <a:solidFill>
              <a:schemeClr val="tx1"/>
            </a:solidFill>
          </a:ln>
        </p:spPr>
        <p:txBody>
          <a:bodyPr wrap="square" rtlCol="0">
            <a:spAutoFit/>
          </a:bodyPr>
          <a:lstStyle/>
          <a:p>
            <a:pPr algn="ctr"/>
            <a:r>
              <a:rPr lang="en-US" dirty="0"/>
              <a:t>140 ppm N</a:t>
            </a:r>
          </a:p>
        </p:txBody>
      </p:sp>
      <p:sp>
        <p:nvSpPr>
          <p:cNvPr id="18" name="TextBox 17">
            <a:extLst>
              <a:ext uri="{FF2B5EF4-FFF2-40B4-BE49-F238E27FC236}">
                <a16:creationId xmlns:a16="http://schemas.microsoft.com/office/drawing/2014/main" id="{C0F551BB-FBC0-71EF-2FB0-5224086F3759}"/>
              </a:ext>
            </a:extLst>
          </p:cNvPr>
          <p:cNvSpPr txBox="1"/>
          <p:nvPr/>
        </p:nvSpPr>
        <p:spPr>
          <a:xfrm>
            <a:off x="4317841" y="3933521"/>
            <a:ext cx="2612823" cy="369332"/>
          </a:xfrm>
          <a:prstGeom prst="rect">
            <a:avLst/>
          </a:prstGeom>
          <a:solidFill>
            <a:schemeClr val="accent4">
              <a:lumMod val="20000"/>
              <a:lumOff val="80000"/>
            </a:schemeClr>
          </a:solidFill>
          <a:ln w="38100">
            <a:solidFill>
              <a:schemeClr val="tx1"/>
            </a:solidFill>
          </a:ln>
        </p:spPr>
        <p:txBody>
          <a:bodyPr wrap="square" rtlCol="0">
            <a:spAutoFit/>
          </a:bodyPr>
          <a:lstStyle/>
          <a:p>
            <a:pPr algn="ctr"/>
            <a:r>
              <a:rPr lang="en-US" dirty="0"/>
              <a:t>105 ppm N</a:t>
            </a:r>
          </a:p>
        </p:txBody>
      </p:sp>
      <p:sp>
        <p:nvSpPr>
          <p:cNvPr id="19" name="TextBox 18">
            <a:extLst>
              <a:ext uri="{FF2B5EF4-FFF2-40B4-BE49-F238E27FC236}">
                <a16:creationId xmlns:a16="http://schemas.microsoft.com/office/drawing/2014/main" id="{52C5C645-7DDB-8106-FA03-9F9F3FE79817}"/>
              </a:ext>
            </a:extLst>
          </p:cNvPr>
          <p:cNvSpPr txBox="1"/>
          <p:nvPr/>
        </p:nvSpPr>
        <p:spPr>
          <a:xfrm>
            <a:off x="4317840" y="4883543"/>
            <a:ext cx="2612823" cy="369332"/>
          </a:xfrm>
          <a:prstGeom prst="rect">
            <a:avLst/>
          </a:prstGeom>
          <a:solidFill>
            <a:schemeClr val="accent6">
              <a:lumMod val="40000"/>
              <a:lumOff val="60000"/>
            </a:schemeClr>
          </a:solidFill>
          <a:ln w="38100">
            <a:solidFill>
              <a:schemeClr val="tx1"/>
            </a:solidFill>
          </a:ln>
        </p:spPr>
        <p:txBody>
          <a:bodyPr wrap="square" rtlCol="0">
            <a:spAutoFit/>
          </a:bodyPr>
          <a:lstStyle/>
          <a:p>
            <a:pPr algn="ctr"/>
            <a:r>
              <a:rPr lang="en-US" dirty="0"/>
              <a:t>210 ppm N</a:t>
            </a:r>
          </a:p>
        </p:txBody>
      </p:sp>
      <p:sp>
        <p:nvSpPr>
          <p:cNvPr id="20" name="TextBox 19">
            <a:extLst>
              <a:ext uri="{FF2B5EF4-FFF2-40B4-BE49-F238E27FC236}">
                <a16:creationId xmlns:a16="http://schemas.microsoft.com/office/drawing/2014/main" id="{221BCE2D-CD9B-8A56-7987-373CD81A908B}"/>
              </a:ext>
            </a:extLst>
          </p:cNvPr>
          <p:cNvSpPr txBox="1"/>
          <p:nvPr/>
        </p:nvSpPr>
        <p:spPr>
          <a:xfrm>
            <a:off x="4324970" y="5360932"/>
            <a:ext cx="2612823" cy="369332"/>
          </a:xfrm>
          <a:prstGeom prst="rect">
            <a:avLst/>
          </a:prstGeom>
          <a:solidFill>
            <a:schemeClr val="accent6">
              <a:lumMod val="60000"/>
              <a:lumOff val="40000"/>
            </a:schemeClr>
          </a:solidFill>
          <a:ln w="38100">
            <a:solidFill>
              <a:schemeClr val="tx1"/>
            </a:solidFill>
          </a:ln>
        </p:spPr>
        <p:txBody>
          <a:bodyPr wrap="square" rtlCol="0">
            <a:spAutoFit/>
          </a:bodyPr>
          <a:lstStyle/>
          <a:p>
            <a:pPr algn="ctr"/>
            <a:r>
              <a:rPr lang="en-US" dirty="0"/>
              <a:t>280 ppm N</a:t>
            </a:r>
          </a:p>
        </p:txBody>
      </p:sp>
      <p:sp>
        <p:nvSpPr>
          <p:cNvPr id="21" name="TextBox 20">
            <a:extLst>
              <a:ext uri="{FF2B5EF4-FFF2-40B4-BE49-F238E27FC236}">
                <a16:creationId xmlns:a16="http://schemas.microsoft.com/office/drawing/2014/main" id="{F52FBB21-0485-569A-7426-932D2EF7A06E}"/>
              </a:ext>
            </a:extLst>
          </p:cNvPr>
          <p:cNvSpPr txBox="1"/>
          <p:nvPr/>
        </p:nvSpPr>
        <p:spPr>
          <a:xfrm>
            <a:off x="4317839" y="5841184"/>
            <a:ext cx="2612823" cy="369332"/>
          </a:xfrm>
          <a:prstGeom prst="rect">
            <a:avLst/>
          </a:prstGeom>
          <a:solidFill>
            <a:schemeClr val="accent6">
              <a:lumMod val="75000"/>
            </a:schemeClr>
          </a:solidFill>
          <a:ln w="38100">
            <a:solidFill>
              <a:schemeClr val="tx1"/>
            </a:solidFill>
          </a:ln>
        </p:spPr>
        <p:txBody>
          <a:bodyPr wrap="square" rtlCol="0">
            <a:spAutoFit/>
          </a:bodyPr>
          <a:lstStyle/>
          <a:p>
            <a:pPr algn="ctr"/>
            <a:r>
              <a:rPr lang="en-US" dirty="0"/>
              <a:t>350 ppm N</a:t>
            </a:r>
          </a:p>
        </p:txBody>
      </p:sp>
      <p:sp>
        <p:nvSpPr>
          <p:cNvPr id="24" name="TextBox 23">
            <a:extLst>
              <a:ext uri="{FF2B5EF4-FFF2-40B4-BE49-F238E27FC236}">
                <a16:creationId xmlns:a16="http://schemas.microsoft.com/office/drawing/2014/main" id="{F5C18D0B-4140-B733-BC11-32E30AD976B0}"/>
              </a:ext>
            </a:extLst>
          </p:cNvPr>
          <p:cNvSpPr txBox="1"/>
          <p:nvPr/>
        </p:nvSpPr>
        <p:spPr>
          <a:xfrm>
            <a:off x="4317838" y="6316195"/>
            <a:ext cx="2612823" cy="369332"/>
          </a:xfrm>
          <a:prstGeom prst="rect">
            <a:avLst/>
          </a:prstGeom>
          <a:solidFill>
            <a:schemeClr val="accent6">
              <a:lumMod val="50000"/>
            </a:schemeClr>
          </a:solidFill>
          <a:ln w="38100">
            <a:solidFill>
              <a:schemeClr val="tx1"/>
            </a:solidFill>
          </a:ln>
        </p:spPr>
        <p:txBody>
          <a:bodyPr wrap="square" rtlCol="0">
            <a:spAutoFit/>
          </a:bodyPr>
          <a:lstStyle/>
          <a:p>
            <a:pPr algn="ctr"/>
            <a:r>
              <a:rPr lang="en-US" dirty="0"/>
              <a:t>630 ppm N</a:t>
            </a:r>
          </a:p>
        </p:txBody>
      </p:sp>
      <p:pic>
        <p:nvPicPr>
          <p:cNvPr id="28" name="Picture 27" descr="A picture containing text, indoor, computer&#10;&#10;Description automatically generated">
            <a:extLst>
              <a:ext uri="{FF2B5EF4-FFF2-40B4-BE49-F238E27FC236}">
                <a16:creationId xmlns:a16="http://schemas.microsoft.com/office/drawing/2014/main" id="{222B620C-39A9-238D-B441-1F73E6821752}"/>
              </a:ext>
            </a:extLst>
          </p:cNvPr>
          <p:cNvPicPr>
            <a:picLocks noChangeAspect="1"/>
          </p:cNvPicPr>
          <p:nvPr/>
        </p:nvPicPr>
        <p:blipFill>
          <a:blip r:embed="rId2"/>
          <a:stretch>
            <a:fillRect/>
          </a:stretch>
        </p:blipFill>
        <p:spPr>
          <a:xfrm rot="5400000">
            <a:off x="6892780" y="1532847"/>
            <a:ext cx="5888779" cy="4416585"/>
          </a:xfrm>
          <a:prstGeom prst="rect">
            <a:avLst/>
          </a:prstGeom>
          <a:ln w="28575">
            <a:solidFill>
              <a:schemeClr val="tx1"/>
            </a:solidFill>
          </a:ln>
        </p:spPr>
      </p:pic>
      <p:sp>
        <p:nvSpPr>
          <p:cNvPr id="2" name="Title 4">
            <a:extLst>
              <a:ext uri="{FF2B5EF4-FFF2-40B4-BE49-F238E27FC236}">
                <a16:creationId xmlns:a16="http://schemas.microsoft.com/office/drawing/2014/main" id="{E90E8FCF-BEE3-A19A-91CE-AD6ECBE7FAA7}"/>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Experiment setup</a:t>
            </a:r>
          </a:p>
        </p:txBody>
      </p:sp>
      <p:sp>
        <p:nvSpPr>
          <p:cNvPr id="8" name="TextBox 7">
            <a:extLst>
              <a:ext uri="{FF2B5EF4-FFF2-40B4-BE49-F238E27FC236}">
                <a16:creationId xmlns:a16="http://schemas.microsoft.com/office/drawing/2014/main" id="{CF5E416E-55C7-AB91-930F-5F4F7EDE3AB3}"/>
              </a:ext>
            </a:extLst>
          </p:cNvPr>
          <p:cNvSpPr txBox="1"/>
          <p:nvPr/>
        </p:nvSpPr>
        <p:spPr>
          <a:xfrm>
            <a:off x="681654" y="2732408"/>
            <a:ext cx="2612823" cy="369332"/>
          </a:xfrm>
          <a:prstGeom prst="rect">
            <a:avLst/>
          </a:prstGeom>
          <a:solidFill>
            <a:schemeClr val="bg1"/>
          </a:solidFill>
          <a:ln w="38100">
            <a:solidFill>
              <a:schemeClr val="tx1"/>
            </a:solidFill>
          </a:ln>
        </p:spPr>
        <p:txBody>
          <a:bodyPr wrap="square" rtlCol="0">
            <a:spAutoFit/>
          </a:bodyPr>
          <a:lstStyle/>
          <a:p>
            <a:pPr algn="ctr"/>
            <a:r>
              <a:rPr lang="en-US" dirty="0"/>
              <a:t>+ BNF</a:t>
            </a:r>
          </a:p>
        </p:txBody>
      </p:sp>
      <p:sp>
        <p:nvSpPr>
          <p:cNvPr id="9" name="TextBox 8">
            <a:extLst>
              <a:ext uri="{FF2B5EF4-FFF2-40B4-BE49-F238E27FC236}">
                <a16:creationId xmlns:a16="http://schemas.microsoft.com/office/drawing/2014/main" id="{CC44308A-2C49-2093-39E9-4DDEA33E15C0}"/>
              </a:ext>
            </a:extLst>
          </p:cNvPr>
          <p:cNvSpPr txBox="1"/>
          <p:nvPr/>
        </p:nvSpPr>
        <p:spPr>
          <a:xfrm>
            <a:off x="681654" y="3221994"/>
            <a:ext cx="2612823" cy="369332"/>
          </a:xfrm>
          <a:prstGeom prst="rect">
            <a:avLst/>
          </a:prstGeom>
          <a:solidFill>
            <a:schemeClr val="bg1"/>
          </a:solidFill>
          <a:ln w="38100">
            <a:solidFill>
              <a:schemeClr val="tx1"/>
            </a:solidFill>
          </a:ln>
        </p:spPr>
        <p:txBody>
          <a:bodyPr wrap="square" rtlCol="0">
            <a:spAutoFit/>
          </a:bodyPr>
          <a:lstStyle/>
          <a:p>
            <a:pPr algn="ctr"/>
            <a:r>
              <a:rPr lang="en-US" dirty="0"/>
              <a:t>- BNF</a:t>
            </a:r>
          </a:p>
        </p:txBody>
      </p:sp>
      <p:sp>
        <p:nvSpPr>
          <p:cNvPr id="10" name="TextBox 9">
            <a:extLst>
              <a:ext uri="{FF2B5EF4-FFF2-40B4-BE49-F238E27FC236}">
                <a16:creationId xmlns:a16="http://schemas.microsoft.com/office/drawing/2014/main" id="{03F4E235-32DA-9E40-35BC-D12233B7434B}"/>
              </a:ext>
            </a:extLst>
          </p:cNvPr>
          <p:cNvSpPr txBox="1"/>
          <p:nvPr/>
        </p:nvSpPr>
        <p:spPr>
          <a:xfrm>
            <a:off x="681654" y="5429372"/>
            <a:ext cx="2612823" cy="369332"/>
          </a:xfrm>
          <a:prstGeom prst="rect">
            <a:avLst/>
          </a:prstGeom>
          <a:solidFill>
            <a:schemeClr val="bg1"/>
          </a:solidFill>
          <a:ln w="38100">
            <a:solidFill>
              <a:schemeClr val="tx1"/>
            </a:solidFill>
          </a:ln>
        </p:spPr>
        <p:txBody>
          <a:bodyPr wrap="square" rtlCol="0">
            <a:spAutoFit/>
          </a:bodyPr>
          <a:lstStyle/>
          <a:p>
            <a:pPr algn="ctr"/>
            <a:r>
              <a:rPr lang="en-US" dirty="0"/>
              <a:t>+ BNF</a:t>
            </a:r>
          </a:p>
        </p:txBody>
      </p:sp>
      <p:sp>
        <p:nvSpPr>
          <p:cNvPr id="11" name="TextBox 10">
            <a:extLst>
              <a:ext uri="{FF2B5EF4-FFF2-40B4-BE49-F238E27FC236}">
                <a16:creationId xmlns:a16="http://schemas.microsoft.com/office/drawing/2014/main" id="{F5CD2B44-DB46-B674-8818-10EA464A0C99}"/>
              </a:ext>
            </a:extLst>
          </p:cNvPr>
          <p:cNvSpPr txBox="1"/>
          <p:nvPr/>
        </p:nvSpPr>
        <p:spPr>
          <a:xfrm>
            <a:off x="681654" y="5918958"/>
            <a:ext cx="2612823" cy="369332"/>
          </a:xfrm>
          <a:prstGeom prst="rect">
            <a:avLst/>
          </a:prstGeom>
          <a:solidFill>
            <a:schemeClr val="bg1"/>
          </a:solidFill>
          <a:ln w="38100">
            <a:solidFill>
              <a:schemeClr val="tx1"/>
            </a:solidFill>
          </a:ln>
        </p:spPr>
        <p:txBody>
          <a:bodyPr wrap="square" rtlCol="0">
            <a:spAutoFit/>
          </a:bodyPr>
          <a:lstStyle/>
          <a:p>
            <a:pPr algn="ctr"/>
            <a:r>
              <a:rPr lang="en-US" dirty="0"/>
              <a:t>- BNF</a:t>
            </a:r>
          </a:p>
        </p:txBody>
      </p:sp>
      <p:sp>
        <p:nvSpPr>
          <p:cNvPr id="22" name="Slide Number Placeholder 21">
            <a:extLst>
              <a:ext uri="{FF2B5EF4-FFF2-40B4-BE49-F238E27FC236}">
                <a16:creationId xmlns:a16="http://schemas.microsoft.com/office/drawing/2014/main" id="{3931CCC9-A65C-AA6F-0458-1199EB3464C0}"/>
              </a:ext>
            </a:extLst>
          </p:cNvPr>
          <p:cNvSpPr>
            <a:spLocks noGrp="1"/>
          </p:cNvSpPr>
          <p:nvPr>
            <p:ph type="sldNum" sz="quarter" idx="12"/>
          </p:nvPr>
        </p:nvSpPr>
        <p:spPr/>
        <p:txBody>
          <a:bodyPr/>
          <a:lstStyle/>
          <a:p>
            <a:fld id="{10B35473-280C-E043-9392-7E81C67433BF}" type="slidenum">
              <a:rPr lang="en-US" smtClean="0"/>
              <a:t>69</a:t>
            </a:fld>
            <a:endParaRPr lang="en-US"/>
          </a:p>
        </p:txBody>
      </p:sp>
      <p:sp>
        <p:nvSpPr>
          <p:cNvPr id="23" name="Rectangle 22">
            <a:extLst>
              <a:ext uri="{FF2B5EF4-FFF2-40B4-BE49-F238E27FC236}">
                <a16:creationId xmlns:a16="http://schemas.microsoft.com/office/drawing/2014/main" id="{AAEC1FB6-E41C-6FF4-6548-D23D7AC82B4E}"/>
              </a:ext>
            </a:extLst>
          </p:cNvPr>
          <p:cNvSpPr>
            <a:spLocks noChangeAspect="1"/>
          </p:cNvSpPr>
          <p:nvPr/>
        </p:nvSpPr>
        <p:spPr>
          <a:xfrm>
            <a:off x="10679836" y="136525"/>
            <a:ext cx="1365627" cy="565760"/>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3</a:t>
            </a:r>
          </a:p>
        </p:txBody>
      </p:sp>
      <p:sp>
        <p:nvSpPr>
          <p:cNvPr id="27" name="Rectangle 26">
            <a:extLst>
              <a:ext uri="{FF2B5EF4-FFF2-40B4-BE49-F238E27FC236}">
                <a16:creationId xmlns:a16="http://schemas.microsoft.com/office/drawing/2014/main" id="{3A2B43EE-B13C-0CE7-4D3B-9034A2FE3022}"/>
              </a:ext>
            </a:extLst>
          </p:cNvPr>
          <p:cNvSpPr>
            <a:spLocks noChangeAspect="1"/>
          </p:cNvSpPr>
          <p:nvPr/>
        </p:nvSpPr>
        <p:spPr>
          <a:xfrm>
            <a:off x="9154357"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29" name="Rectangle 28">
            <a:extLst>
              <a:ext uri="{FF2B5EF4-FFF2-40B4-BE49-F238E27FC236}">
                <a16:creationId xmlns:a16="http://schemas.microsoft.com/office/drawing/2014/main" id="{23A80AA1-927B-F66E-1AC1-CE9B6C4BF895}"/>
              </a:ext>
            </a:extLst>
          </p:cNvPr>
          <p:cNvSpPr>
            <a:spLocks noChangeAspect="1"/>
          </p:cNvSpPr>
          <p:nvPr/>
        </p:nvSpPr>
        <p:spPr>
          <a:xfrm>
            <a:off x="7628878"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1155355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A0961-84EF-E81C-8704-FAE292F71D6C}"/>
              </a:ext>
            </a:extLst>
          </p:cNvPr>
          <p:cNvSpPr>
            <a:spLocks noGrp="1"/>
          </p:cNvSpPr>
          <p:nvPr>
            <p:ph type="title"/>
          </p:nvPr>
        </p:nvSpPr>
        <p:spPr/>
        <p:txBody>
          <a:bodyPr>
            <a:normAutofit/>
          </a:bodyPr>
          <a:lstStyle/>
          <a:p>
            <a:r>
              <a:rPr lang="en-US" sz="3200" dirty="0">
                <a:latin typeface="Arial" panose="020B0604020202020204" pitchFamily="34" charset="0"/>
                <a:cs typeface="Arial" panose="020B0604020202020204" pitchFamily="34" charset="0"/>
              </a:rPr>
              <a:t>… following that high fractions of leaf nitrogen content are allocated to photosynthetic tissues</a:t>
            </a:r>
          </a:p>
        </p:txBody>
      </p:sp>
      <p:sp>
        <p:nvSpPr>
          <p:cNvPr id="4" name="Slide Number Placeholder 3">
            <a:extLst>
              <a:ext uri="{FF2B5EF4-FFF2-40B4-BE49-F238E27FC236}">
                <a16:creationId xmlns:a16="http://schemas.microsoft.com/office/drawing/2014/main" id="{DEF6DC06-148D-431C-B0A9-C16323022C49}"/>
              </a:ext>
            </a:extLst>
          </p:cNvPr>
          <p:cNvSpPr>
            <a:spLocks noGrp="1"/>
          </p:cNvSpPr>
          <p:nvPr>
            <p:ph type="sldNum" sz="quarter" idx="12"/>
          </p:nvPr>
        </p:nvSpPr>
        <p:spPr/>
        <p:txBody>
          <a:bodyPr/>
          <a:lstStyle/>
          <a:p>
            <a:fld id="{10B35473-280C-E043-9392-7E81C67433BF}" type="slidenum">
              <a:rPr lang="en-US" smtClean="0"/>
              <a:t>7</a:t>
            </a:fld>
            <a:endParaRPr lang="en-US"/>
          </a:p>
        </p:txBody>
      </p:sp>
      <p:pic>
        <p:nvPicPr>
          <p:cNvPr id="7" name="Picture 6">
            <a:extLst>
              <a:ext uri="{FF2B5EF4-FFF2-40B4-BE49-F238E27FC236}">
                <a16:creationId xmlns:a16="http://schemas.microsoft.com/office/drawing/2014/main" id="{78EDC2EA-5003-FCA5-89D2-D65F2F5B023F}"/>
              </a:ext>
            </a:extLst>
          </p:cNvPr>
          <p:cNvPicPr>
            <a:picLocks noChangeAspect="1"/>
          </p:cNvPicPr>
          <p:nvPr/>
        </p:nvPicPr>
        <p:blipFill>
          <a:blip r:embed="rId2"/>
          <a:stretch>
            <a:fillRect/>
          </a:stretch>
        </p:blipFill>
        <p:spPr>
          <a:xfrm>
            <a:off x="987890" y="1661795"/>
            <a:ext cx="4564655" cy="4899025"/>
          </a:xfrm>
          <a:prstGeom prst="rect">
            <a:avLst/>
          </a:prstGeom>
        </p:spPr>
      </p:pic>
      <p:sp>
        <p:nvSpPr>
          <p:cNvPr id="8" name="TextBox 7">
            <a:extLst>
              <a:ext uri="{FF2B5EF4-FFF2-40B4-BE49-F238E27FC236}">
                <a16:creationId xmlns:a16="http://schemas.microsoft.com/office/drawing/2014/main" id="{A1F6BA1F-DEDE-F6B4-9607-9ABF393B7A3A}"/>
              </a:ext>
            </a:extLst>
          </p:cNvPr>
          <p:cNvSpPr txBox="1"/>
          <p:nvPr/>
        </p:nvSpPr>
        <p:spPr>
          <a:xfrm>
            <a:off x="9494530" y="6603896"/>
            <a:ext cx="2697470" cy="276999"/>
          </a:xfrm>
          <a:prstGeom prst="rect">
            <a:avLst/>
          </a:prstGeom>
          <a:noFill/>
        </p:spPr>
        <p:txBody>
          <a:bodyPr wrap="none" rtlCol="0">
            <a:spAutoFit/>
          </a:bodyPr>
          <a:lstStyle/>
          <a:p>
            <a:r>
              <a:rPr lang="en-US" sz="1200" dirty="0"/>
              <a:t>Evans &amp; Seemann (1989) </a:t>
            </a:r>
            <a:r>
              <a:rPr lang="en-US" sz="1200" i="1" dirty="0"/>
              <a:t>Photosynthesis</a:t>
            </a:r>
            <a:endParaRPr lang="en-US" sz="1200" dirty="0"/>
          </a:p>
        </p:txBody>
      </p:sp>
      <p:pic>
        <p:nvPicPr>
          <p:cNvPr id="9" name="Picture 8">
            <a:extLst>
              <a:ext uri="{FF2B5EF4-FFF2-40B4-BE49-F238E27FC236}">
                <a16:creationId xmlns:a16="http://schemas.microsoft.com/office/drawing/2014/main" id="{946E7796-DB3B-8AB3-C603-148C6C6BCB17}"/>
              </a:ext>
            </a:extLst>
          </p:cNvPr>
          <p:cNvPicPr>
            <a:picLocks noChangeAspect="1"/>
          </p:cNvPicPr>
          <p:nvPr/>
        </p:nvPicPr>
        <p:blipFill>
          <a:blip r:embed="rId3"/>
          <a:stretch>
            <a:fillRect/>
          </a:stretch>
        </p:blipFill>
        <p:spPr>
          <a:xfrm>
            <a:off x="6639457" y="2339340"/>
            <a:ext cx="4614510" cy="3234733"/>
          </a:xfrm>
          <a:prstGeom prst="rect">
            <a:avLst/>
          </a:prstGeom>
        </p:spPr>
      </p:pic>
      <p:sp>
        <p:nvSpPr>
          <p:cNvPr id="2" name="Rectangle 1">
            <a:extLst>
              <a:ext uri="{FF2B5EF4-FFF2-40B4-BE49-F238E27FC236}">
                <a16:creationId xmlns:a16="http://schemas.microsoft.com/office/drawing/2014/main" id="{F1132A16-9F42-641C-21C0-9605D92F4E10}"/>
              </a:ext>
            </a:extLst>
          </p:cNvPr>
          <p:cNvSpPr/>
          <p:nvPr/>
        </p:nvSpPr>
        <p:spPr>
          <a:xfrm>
            <a:off x="9810750" y="2576707"/>
            <a:ext cx="1593850" cy="8890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A56E007-B8FF-332A-5898-FF5EC3D8A75F}"/>
              </a:ext>
            </a:extLst>
          </p:cNvPr>
          <p:cNvSpPr/>
          <p:nvPr/>
        </p:nvSpPr>
        <p:spPr>
          <a:xfrm>
            <a:off x="6565900" y="2576707"/>
            <a:ext cx="1593850" cy="8890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7D3F549-AD81-6E6E-4159-6D32256DA838}"/>
              </a:ext>
            </a:extLst>
          </p:cNvPr>
          <p:cNvSpPr/>
          <p:nvPr/>
        </p:nvSpPr>
        <p:spPr>
          <a:xfrm>
            <a:off x="6565900" y="3580007"/>
            <a:ext cx="1516774" cy="77171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63CA543-4A26-E619-1654-A811F927F2F5}"/>
              </a:ext>
            </a:extLst>
          </p:cNvPr>
          <p:cNvSpPr txBox="1"/>
          <p:nvPr/>
        </p:nvSpPr>
        <p:spPr>
          <a:xfrm>
            <a:off x="0" y="6582975"/>
            <a:ext cx="1637884" cy="276999"/>
          </a:xfrm>
          <a:prstGeom prst="rect">
            <a:avLst/>
          </a:prstGeom>
          <a:noFill/>
        </p:spPr>
        <p:txBody>
          <a:bodyPr wrap="none" rtlCol="0">
            <a:spAutoFit/>
          </a:bodyPr>
          <a:lstStyle/>
          <a:p>
            <a:r>
              <a:rPr lang="en-US" sz="1200" dirty="0"/>
              <a:t>Evans (1989) </a:t>
            </a:r>
            <a:r>
              <a:rPr lang="en-US" sz="1200" i="1" dirty="0" err="1"/>
              <a:t>Oecologia</a:t>
            </a:r>
            <a:endParaRPr lang="en-US" sz="1200" dirty="0"/>
          </a:p>
        </p:txBody>
      </p:sp>
    </p:spTree>
    <p:extLst>
      <p:ext uri="{BB962C8B-B14F-4D97-AF65-F5344CB8AC3E}">
        <p14:creationId xmlns:p14="http://schemas.microsoft.com/office/powerpoint/2010/main" val="3001519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70</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177282" y="252120"/>
            <a:ext cx="11793894" cy="1100819"/>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1</a:t>
            </a:r>
            <a:r>
              <a:rPr lang="en-US" sz="2800" dirty="0">
                <a:latin typeface="Arial" panose="020B0604020202020204" pitchFamily="34" charset="0"/>
                <a:cs typeface="Arial" panose="020B0604020202020204" pitchFamily="34" charset="0"/>
              </a:rPr>
              <a:t>: How do costs of nitrogen acquisition vary across environments?</a:t>
            </a:r>
          </a:p>
        </p:txBody>
      </p:sp>
    </p:spTree>
    <p:extLst>
      <p:ext uri="{BB962C8B-B14F-4D97-AF65-F5344CB8AC3E}">
        <p14:creationId xmlns:p14="http://schemas.microsoft.com/office/powerpoint/2010/main" val="1367568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71</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177282" y="252120"/>
            <a:ext cx="11793894" cy="1343415"/>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2</a:t>
            </a:r>
            <a:r>
              <a:rPr lang="en-US" sz="2800" dirty="0">
                <a:latin typeface="Arial" panose="020B0604020202020204" pitchFamily="34" charset="0"/>
                <a:cs typeface="Arial" panose="020B0604020202020204" pitchFamily="34" charset="0"/>
              </a:rPr>
              <a:t>: To what extent do edaphic and climatic factors modify nitrogen-water use tradeoffs and leaf nitrogen-photosynthesis relationships?</a:t>
            </a:r>
          </a:p>
        </p:txBody>
      </p:sp>
    </p:spTree>
    <p:extLst>
      <p:ext uri="{BB962C8B-B14F-4D97-AF65-F5344CB8AC3E}">
        <p14:creationId xmlns:p14="http://schemas.microsoft.com/office/powerpoint/2010/main" val="799765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72</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177282" y="252120"/>
            <a:ext cx="11793894" cy="1100819"/>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3</a:t>
            </a:r>
            <a:r>
              <a:rPr lang="en-US" sz="2800" dirty="0">
                <a:latin typeface="Arial" panose="020B0604020202020204" pitchFamily="34" charset="0"/>
                <a:cs typeface="Arial" panose="020B0604020202020204" pitchFamily="34" charset="0"/>
              </a:rPr>
              <a:t>: How does soil nitrogen availability modify plant acclimation responses to elevated CO</a:t>
            </a:r>
            <a:r>
              <a:rPr lang="en-US" sz="2800" baseline="-25000" dirty="0">
                <a:latin typeface="Arial" panose="020B0604020202020204" pitchFamily="34" charset="0"/>
                <a:cs typeface="Arial" panose="020B0604020202020204" pitchFamily="34" charset="0"/>
              </a:rPr>
              <a:t>2</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69585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E60-178C-4A2E-76BF-A04C1007EAD7}"/>
              </a:ext>
            </a:extLst>
          </p:cNvPr>
          <p:cNvSpPr>
            <a:spLocks noGrp="1"/>
          </p:cNvSpPr>
          <p:nvPr>
            <p:ph type="title"/>
          </p:nvPr>
        </p:nvSpPr>
        <p:spPr/>
        <p:txBody>
          <a:bodyPr/>
          <a:lstStyle/>
          <a:p>
            <a:r>
              <a:rPr lang="en-US" dirty="0"/>
              <a:t>Future Plans</a:t>
            </a:r>
          </a:p>
        </p:txBody>
      </p:sp>
      <p:sp>
        <p:nvSpPr>
          <p:cNvPr id="3" name="Content Placeholder 2">
            <a:extLst>
              <a:ext uri="{FF2B5EF4-FFF2-40B4-BE49-F238E27FC236}">
                <a16:creationId xmlns:a16="http://schemas.microsoft.com/office/drawing/2014/main" id="{D3A18B31-7B9D-C51E-596B-CA2D5C9836B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D396657-BE2E-AC7A-FF62-1021E1455EB8}"/>
              </a:ext>
            </a:extLst>
          </p:cNvPr>
          <p:cNvSpPr>
            <a:spLocks noGrp="1"/>
          </p:cNvSpPr>
          <p:nvPr>
            <p:ph type="sldNum" sz="quarter" idx="12"/>
          </p:nvPr>
        </p:nvSpPr>
        <p:spPr/>
        <p:txBody>
          <a:bodyPr/>
          <a:lstStyle/>
          <a:p>
            <a:fld id="{10B35473-280C-E043-9392-7E81C67433BF}" type="slidenum">
              <a:rPr lang="en-US" smtClean="0"/>
              <a:t>73</a:t>
            </a:fld>
            <a:endParaRPr lang="en-US"/>
          </a:p>
        </p:txBody>
      </p:sp>
    </p:spTree>
    <p:extLst>
      <p:ext uri="{BB962C8B-B14F-4D97-AF65-F5344CB8AC3E}">
        <p14:creationId xmlns:p14="http://schemas.microsoft.com/office/powerpoint/2010/main" val="13762162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178D-C131-BDEE-E1B5-431CFF92E6F7}"/>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357360C-CC8C-615E-CB6D-5905A40467C3}"/>
              </a:ext>
            </a:extLst>
          </p:cNvPr>
          <p:cNvSpPr>
            <a:spLocks noGrp="1"/>
          </p:cNvSpPr>
          <p:nvPr>
            <p:ph idx="1"/>
          </p:nvPr>
        </p:nvSpPr>
        <p:spPr/>
        <p:txBody>
          <a:bodyPr>
            <a:normAutofit/>
          </a:bodyPr>
          <a:lstStyle/>
          <a:p>
            <a:r>
              <a:rPr lang="en-US" sz="1400" b="1" dirty="0">
                <a:latin typeface="Arial" panose="020B0604020202020204" pitchFamily="34" charset="0"/>
                <a:cs typeface="Arial" panose="020B0604020202020204" pitchFamily="34" charset="0"/>
              </a:rPr>
              <a:t>Committee</a:t>
            </a:r>
          </a:p>
          <a:p>
            <a:pPr lvl="1"/>
            <a:r>
              <a:rPr lang="en-US" sz="1000" b="1" dirty="0">
                <a:latin typeface="Arial" panose="020B0604020202020204" pitchFamily="34" charset="0"/>
                <a:cs typeface="Arial" panose="020B0604020202020204" pitchFamily="34" charset="0"/>
              </a:rPr>
              <a:t>CHAIR: NICK SMITH</a:t>
            </a:r>
          </a:p>
          <a:p>
            <a:pPr lvl="1"/>
            <a:r>
              <a:rPr lang="en-US" sz="1000" b="1" dirty="0">
                <a:latin typeface="Arial" panose="020B0604020202020204" pitchFamily="34" charset="0"/>
                <a:cs typeface="Arial" panose="020B0604020202020204" pitchFamily="34" charset="0"/>
              </a:rPr>
              <a:t>AIMÉE CLASSEN</a:t>
            </a:r>
          </a:p>
          <a:p>
            <a:pPr lvl="1"/>
            <a:endParaRPr lang="en-US" sz="10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728729C-3EE0-C16A-F4AA-9AD4B87FC468}"/>
              </a:ext>
            </a:extLst>
          </p:cNvPr>
          <p:cNvSpPr>
            <a:spLocks noGrp="1"/>
          </p:cNvSpPr>
          <p:nvPr>
            <p:ph type="sldNum" sz="quarter" idx="12"/>
          </p:nvPr>
        </p:nvSpPr>
        <p:spPr/>
        <p:txBody>
          <a:bodyPr/>
          <a:lstStyle/>
          <a:p>
            <a:fld id="{10B35473-280C-E043-9392-7E81C67433BF}" type="slidenum">
              <a:rPr lang="en-US" smtClean="0"/>
              <a:t>74</a:t>
            </a:fld>
            <a:endParaRPr lang="en-US"/>
          </a:p>
        </p:txBody>
      </p:sp>
      <p:pic>
        <p:nvPicPr>
          <p:cNvPr id="5" name="Picture 4">
            <a:extLst>
              <a:ext uri="{FF2B5EF4-FFF2-40B4-BE49-F238E27FC236}">
                <a16:creationId xmlns:a16="http://schemas.microsoft.com/office/drawing/2014/main" id="{8E6E2627-E9CA-6593-2A47-DDE982AC6B49}"/>
              </a:ext>
            </a:extLst>
          </p:cNvPr>
          <p:cNvPicPr>
            <a:picLocks noChangeAspect="1"/>
          </p:cNvPicPr>
          <p:nvPr/>
        </p:nvPicPr>
        <p:blipFill>
          <a:blip r:embed="rId2"/>
          <a:stretch>
            <a:fillRect/>
          </a:stretch>
        </p:blipFill>
        <p:spPr>
          <a:xfrm>
            <a:off x="2128243" y="6210986"/>
            <a:ext cx="2714316" cy="501181"/>
          </a:xfrm>
          <a:prstGeom prst="rect">
            <a:avLst/>
          </a:prstGeom>
        </p:spPr>
      </p:pic>
      <p:pic>
        <p:nvPicPr>
          <p:cNvPr id="6" name="Picture 4" descr="Double T Symbol | History &amp; Traditions | TTU">
            <a:hlinkClick r:id="rId3"/>
            <a:extLst>
              <a:ext uri="{FF2B5EF4-FFF2-40B4-BE49-F238E27FC236}">
                <a16:creationId xmlns:a16="http://schemas.microsoft.com/office/drawing/2014/main" id="{BB1A900B-048A-40E8-9656-FDFA68CEE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873" y="5721644"/>
            <a:ext cx="997556" cy="1090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18B3B1-00A3-DEC0-DA06-50F22E636D6E}"/>
              </a:ext>
            </a:extLst>
          </p:cNvPr>
          <p:cNvPicPr>
            <a:picLocks noChangeAspect="1"/>
          </p:cNvPicPr>
          <p:nvPr/>
        </p:nvPicPr>
        <p:blipFill>
          <a:blip r:embed="rId5"/>
          <a:stretch>
            <a:fillRect/>
          </a:stretch>
        </p:blipFill>
        <p:spPr>
          <a:xfrm>
            <a:off x="4935102" y="6166758"/>
            <a:ext cx="1225498" cy="644999"/>
          </a:xfrm>
          <a:prstGeom prst="rect">
            <a:avLst/>
          </a:prstGeom>
        </p:spPr>
      </p:pic>
      <p:pic>
        <p:nvPicPr>
          <p:cNvPr id="1026" name="Picture 2">
            <a:extLst>
              <a:ext uri="{FF2B5EF4-FFF2-40B4-BE49-F238E27FC236}">
                <a16:creationId xmlns:a16="http://schemas.microsoft.com/office/drawing/2014/main" id="{1D1EEE8B-21CC-67B3-BAE3-5FF69DAB21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7429" y="5721644"/>
            <a:ext cx="1090113" cy="109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180E6E1-76B8-AE38-CE57-37F5B79C408C}"/>
              </a:ext>
            </a:extLst>
          </p:cNvPr>
          <p:cNvPicPr>
            <a:picLocks noChangeAspect="1"/>
          </p:cNvPicPr>
          <p:nvPr/>
        </p:nvPicPr>
        <p:blipFill>
          <a:blip r:embed="rId7"/>
          <a:stretch>
            <a:fillRect/>
          </a:stretch>
        </p:blipFill>
        <p:spPr>
          <a:xfrm>
            <a:off x="6427581" y="5812170"/>
            <a:ext cx="945310" cy="999587"/>
          </a:xfrm>
          <a:prstGeom prst="rect">
            <a:avLst/>
          </a:prstGeom>
        </p:spPr>
      </p:pic>
    </p:spTree>
    <p:extLst>
      <p:ext uri="{BB962C8B-B14F-4D97-AF65-F5344CB8AC3E}">
        <p14:creationId xmlns:p14="http://schemas.microsoft.com/office/powerpoint/2010/main" val="400223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8</a:t>
            </a:fld>
            <a:endParaRPr lang="en-US"/>
          </a:p>
        </p:txBody>
      </p:sp>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pic>
        <p:nvPicPr>
          <p:cNvPr id="5" name="Picture 4">
            <a:extLst>
              <a:ext uri="{FF2B5EF4-FFF2-40B4-BE49-F238E27FC236}">
                <a16:creationId xmlns:a16="http://schemas.microsoft.com/office/drawing/2014/main" id="{2FD98D11-87F2-E2DB-1CAC-65E07B24CC4A}"/>
              </a:ext>
            </a:extLst>
          </p:cNvPr>
          <p:cNvPicPr>
            <a:picLocks noChangeAspect="1"/>
          </p:cNvPicPr>
          <p:nvPr/>
        </p:nvPicPr>
        <p:blipFill>
          <a:blip r:embed="rId3"/>
          <a:stretch>
            <a:fillRect/>
          </a:stretch>
        </p:blipFill>
        <p:spPr>
          <a:xfrm>
            <a:off x="503486" y="2289411"/>
            <a:ext cx="5392994" cy="3583656"/>
          </a:xfrm>
          <a:prstGeom prst="rect">
            <a:avLst/>
          </a:prstGeom>
        </p:spPr>
      </p:pic>
    </p:spTree>
    <p:extLst>
      <p:ext uri="{BB962C8B-B14F-4D97-AF65-F5344CB8AC3E}">
        <p14:creationId xmlns:p14="http://schemas.microsoft.com/office/powerpoint/2010/main" val="328835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which often corresponds with increased photosynthesis</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9</a:t>
            </a:fld>
            <a:endParaRPr lang="en-US"/>
          </a:p>
        </p:txBody>
      </p:sp>
      <p:pic>
        <p:nvPicPr>
          <p:cNvPr id="4" name="Picture 3">
            <a:extLst>
              <a:ext uri="{FF2B5EF4-FFF2-40B4-BE49-F238E27FC236}">
                <a16:creationId xmlns:a16="http://schemas.microsoft.com/office/drawing/2014/main" id="{AEF219AD-AD63-BD32-0320-9905DB4D5668}"/>
              </a:ext>
            </a:extLst>
          </p:cNvPr>
          <p:cNvPicPr>
            <a:picLocks noChangeAspect="1"/>
          </p:cNvPicPr>
          <p:nvPr/>
        </p:nvPicPr>
        <p:blipFill>
          <a:blip r:embed="rId3"/>
          <a:stretch>
            <a:fillRect/>
          </a:stretch>
        </p:blipFill>
        <p:spPr>
          <a:xfrm>
            <a:off x="351086" y="2137011"/>
            <a:ext cx="5392994" cy="3583656"/>
          </a:xfrm>
          <a:prstGeom prst="rect">
            <a:avLst/>
          </a:prstGeom>
        </p:spPr>
      </p:pic>
      <p:pic>
        <p:nvPicPr>
          <p:cNvPr id="6" name="Picture 5">
            <a:extLst>
              <a:ext uri="{FF2B5EF4-FFF2-40B4-BE49-F238E27FC236}">
                <a16:creationId xmlns:a16="http://schemas.microsoft.com/office/drawing/2014/main" id="{6AB5C8FC-487C-BF4F-AEBF-0660B45094C4}"/>
              </a:ext>
            </a:extLst>
          </p:cNvPr>
          <p:cNvPicPr>
            <a:picLocks noChangeAspect="1"/>
          </p:cNvPicPr>
          <p:nvPr/>
        </p:nvPicPr>
        <p:blipFill>
          <a:blip r:embed="rId4"/>
          <a:stretch>
            <a:fillRect/>
          </a:stretch>
        </p:blipFill>
        <p:spPr>
          <a:xfrm>
            <a:off x="6149319" y="1503139"/>
            <a:ext cx="4775200" cy="4851400"/>
          </a:xfrm>
          <a:prstGeom prst="rect">
            <a:avLst/>
          </a:prstGeom>
        </p:spPr>
      </p:pic>
      <p:sp>
        <p:nvSpPr>
          <p:cNvPr id="8" name="TextBox 7">
            <a:extLst>
              <a:ext uri="{FF2B5EF4-FFF2-40B4-BE49-F238E27FC236}">
                <a16:creationId xmlns:a16="http://schemas.microsoft.com/office/drawing/2014/main" id="{483DC7DE-E7D6-4660-9C53-2E3E952556EA}"/>
              </a:ext>
            </a:extLst>
          </p:cNvPr>
          <p:cNvSpPr txBox="1"/>
          <p:nvPr/>
        </p:nvSpPr>
        <p:spPr>
          <a:xfrm>
            <a:off x="9451616" y="6582975"/>
            <a:ext cx="2734210" cy="276999"/>
          </a:xfrm>
          <a:prstGeom prst="rect">
            <a:avLst/>
          </a:prstGeom>
          <a:noFill/>
        </p:spPr>
        <p:txBody>
          <a:bodyPr wrap="none" rtlCol="0">
            <a:spAutoFit/>
          </a:bodyPr>
          <a:lstStyle/>
          <a:p>
            <a:r>
              <a:rPr lang="en-US" sz="1200" dirty="0"/>
              <a:t>Liang et al. (2020) </a:t>
            </a:r>
            <a:r>
              <a:rPr lang="en-US" sz="1200" i="1" dirty="0"/>
              <a:t>Global Change Biology</a:t>
            </a:r>
            <a:endParaRPr lang="en-US" sz="1200" dirty="0"/>
          </a:p>
        </p:txBody>
      </p:sp>
      <p:sp>
        <p:nvSpPr>
          <p:cNvPr id="5" name="Rectangle 4">
            <a:extLst>
              <a:ext uri="{FF2B5EF4-FFF2-40B4-BE49-F238E27FC236}">
                <a16:creationId xmlns:a16="http://schemas.microsoft.com/office/drawing/2014/main" id="{A34504E5-CBCD-1082-D476-0302F74683C9}"/>
              </a:ext>
            </a:extLst>
          </p:cNvPr>
          <p:cNvSpPr/>
          <p:nvPr/>
        </p:nvSpPr>
        <p:spPr>
          <a:xfrm>
            <a:off x="6657739" y="2826327"/>
            <a:ext cx="4266780" cy="400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0146BE-28F6-523C-343C-9AA9ED1486C1}"/>
              </a:ext>
            </a:extLst>
          </p:cNvPr>
          <p:cNvPicPr>
            <a:picLocks noChangeAspect="1"/>
          </p:cNvPicPr>
          <p:nvPr/>
        </p:nvPicPr>
        <p:blipFill>
          <a:blip r:embed="rId3"/>
          <a:stretch>
            <a:fillRect/>
          </a:stretch>
        </p:blipFill>
        <p:spPr>
          <a:xfrm>
            <a:off x="503486" y="2289411"/>
            <a:ext cx="5392994" cy="3583656"/>
          </a:xfrm>
          <a:prstGeom prst="rect">
            <a:avLst/>
          </a:prstGeom>
        </p:spPr>
      </p:pic>
    </p:spTree>
    <p:extLst>
      <p:ext uri="{BB962C8B-B14F-4D97-AF65-F5344CB8AC3E}">
        <p14:creationId xmlns:p14="http://schemas.microsoft.com/office/powerpoint/2010/main" val="99965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TotalTime>
  <Words>2487</Words>
  <Application>Microsoft Macintosh PowerPoint</Application>
  <PresentationFormat>Widescreen</PresentationFormat>
  <Paragraphs>646</Paragraphs>
  <Slides>74</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74</vt:i4>
      </vt:variant>
    </vt:vector>
  </HeadingPairs>
  <TitlesOfParts>
    <vt:vector size="77" baseType="lpstr">
      <vt:lpstr>Arial</vt:lpstr>
      <vt:lpstr>Calibri</vt:lpstr>
      <vt:lpstr>Office Theme</vt:lpstr>
      <vt:lpstr>PowerPoint Presentation</vt:lpstr>
      <vt:lpstr>General Introduction</vt:lpstr>
      <vt:lpstr>PowerPoint Presentation</vt:lpstr>
      <vt:lpstr>PowerPoint Presentation</vt:lpstr>
      <vt:lpstr>PowerPoint Presentation</vt:lpstr>
      <vt:lpstr>Terrestrial biosphere models simulate photosynthesis through linear relationships between leaf nitrogen content and photosynthetic capacity…</vt:lpstr>
      <vt:lpstr>… following that high fractions of leaf nitrogen content are allocated to photosynthetic tissues</vt:lpstr>
      <vt:lpstr>Soil nitrogen generally increases leaf nitrogen…</vt:lpstr>
      <vt:lpstr>… which often corresponds with increased photosynthesis</vt:lpstr>
      <vt:lpstr>… which corresponds with increased photosynthesis</vt:lpstr>
      <vt:lpstr>Models are beginning to incorporate coupled carbon and nitrogen cycles...</vt:lpstr>
      <vt:lpstr>… which means that leaf photosynthesis can be indirectly predicted through changes in soil nitrogen availability</vt:lpstr>
      <vt:lpstr>This framework seemingly supports empirical data</vt:lpstr>
      <vt:lpstr>However, leaf nitrogen can be predicted independent of soil nitrogen…</vt:lpstr>
      <vt:lpstr>… and most terrestrial biosphere models do not invoke plant acclimation responses to changing environments</vt:lpstr>
      <vt:lpstr>Therefore, large divergence in model simulations under future environments… </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While promising, empirical tests of the theory are sparse</vt:lpstr>
      <vt:lpstr>Dissertation Questions/Objectives</vt:lpstr>
      <vt:lpstr>Dissertation Questions/Objectives</vt:lpstr>
      <vt:lpstr>Dissertation Questions/Objectives</vt:lpstr>
      <vt:lpstr>Experiment #1: Light-by-nitrogen greenhouse manipulation experiment</vt:lpstr>
      <vt:lpstr>Experimental Setup</vt:lpstr>
      <vt:lpstr>Measurements</vt:lpstr>
      <vt:lpstr>Hypotheses</vt:lpstr>
      <vt:lpstr>Carbon costs to acquire nitrogen decreased with increasing fertilization, but increased with increasing light availability</vt:lpstr>
      <vt:lpstr>Carbon costs to acquire nitrogen decreased with increasing fertilization, but increased with increasing light availability</vt:lpstr>
      <vt:lpstr>Carbon costs to acquire nitrogen decreased with increasing fertilization, but increased with increasing light availability</vt:lpstr>
      <vt:lpstr>Reduced response of G. max to soil nitrogen may be due to reduced investment in root nodules</vt:lpstr>
      <vt:lpstr>Experiment #2: Nitrogen-by-pH field manipulation experiment</vt:lpstr>
      <vt:lpstr>Experiment setup</vt:lpstr>
      <vt:lpstr>Soil nitrogen availability </vt:lpstr>
      <vt:lpstr>Top canopy leaf measurements</vt:lpstr>
      <vt:lpstr>Experiment #3: Drivers of leaf nitrogen content across environmental gradients</vt:lpstr>
      <vt:lpstr>Hypotheses</vt:lpstr>
      <vt:lpstr>The cost of acquiring and using nutrients (β) will be modified by soil resources and species identity</vt:lpstr>
      <vt:lpstr>Leaf Ci:Ca will be modified by costs of resource use and aboveground climate</vt:lpstr>
      <vt:lpstr>Leaf nitrogen content will be negatively related to leaf Ci:Ca</vt:lpstr>
      <vt:lpstr>Soil N may directly increase Narea due to increasing Nmass…</vt:lpstr>
      <vt:lpstr>… or may indirectly increase Narea due to reductions in the cost of acquiring nitrogen</vt:lpstr>
      <vt:lpstr>Field gradient  experiment</vt:lpstr>
      <vt:lpstr>Climate and edaphic  characteristics</vt:lpstr>
      <vt:lpstr>β decreases with increasing soil nitrogen, but is not modified by soil moisture</vt:lpstr>
      <vt:lpstr>β decreases with increasing soil nitrogen, but is not modified by soil moisture</vt:lpstr>
      <vt:lpstr>Leaf Ci:Ca decreases with increasing vapor pressure deficit</vt:lpstr>
      <vt:lpstr>Narea increases with increasing soil nitrogen availability</vt:lpstr>
      <vt:lpstr>Narea is negatively associated with leaf Ci:Ca</vt:lpstr>
      <vt:lpstr>Putting it all together through a piecewise structural equation model</vt:lpstr>
      <vt:lpstr>PowerPoint Presentation</vt:lpstr>
      <vt:lpstr>β is negatively associated with increasing soil nitrogen, and generally lower in C4 species</vt:lpstr>
      <vt:lpstr>Soil moisture was positively associated with soil nitrogen availability</vt:lpstr>
      <vt:lpstr>PowerPoint Presentation</vt:lpstr>
      <vt:lpstr>Leaf Ci:Ca is negatively related to increasing vapor pressure deficit and positively related to β </vt:lpstr>
      <vt:lpstr>PowerPoint Presentation</vt:lpstr>
      <vt:lpstr>Marea is negatively related to leaf Ci:Ca, while Nmass is positively related to leaf Ci:Ca</vt:lpstr>
      <vt:lpstr>PowerPoint Presentation</vt:lpstr>
      <vt:lpstr>Increasing soil nitrogen availability directly increases Nmass and decreases Marea</vt:lpstr>
      <vt:lpstr>PowerPoint Presentation</vt:lpstr>
      <vt:lpstr>N-fixation ability directly increases Nmass</vt:lpstr>
      <vt:lpstr>PowerPoint Presentation</vt:lpstr>
      <vt:lpstr>Soil moisture was positively associated with soil nitrogen availability</vt:lpstr>
      <vt:lpstr>PowerPoint Presentation</vt:lpstr>
      <vt:lpstr>Soil N directly increased Narea due to a larger stimulation in Nmass than decline in Marea</vt:lpstr>
      <vt:lpstr>But, soil nitrogen availability also indirectly increased Narea due to reductions in the cost of acquiring nitrogen</vt:lpstr>
      <vt:lpstr>Conclusions</vt:lpstr>
      <vt:lpstr>Experiment #4: CO2-by-nitrogen-by-inoculation growth chamber manipulation experiment</vt:lpstr>
      <vt:lpstr>Experiment setup</vt:lpstr>
      <vt:lpstr>PowerPoint Presentation</vt:lpstr>
      <vt:lpstr>PowerPoint Presentation</vt:lpstr>
      <vt:lpstr>PowerPoint Presentation</vt:lpstr>
      <vt:lpstr>Future Plans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Perkowski, Evan A</dc:creator>
  <cp:lastModifiedBy>Perkowski, Evan A</cp:lastModifiedBy>
  <cp:revision>6</cp:revision>
  <dcterms:created xsi:type="dcterms:W3CDTF">2023-02-09T18:45:15Z</dcterms:created>
  <dcterms:modified xsi:type="dcterms:W3CDTF">2023-02-17T22:28:50Z</dcterms:modified>
</cp:coreProperties>
</file>